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63" r:id="rId6"/>
    <p:sldId id="259" r:id="rId7"/>
    <p:sldId id="260" r:id="rId8"/>
    <p:sldId id="261" r:id="rId9"/>
    <p:sldId id="262" r:id="rId10"/>
    <p:sldId id="265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72E5A54-FD91-40DB-A8B1-46A493E25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CBF1B779-6D28-44BD-8B94-C82D4E261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CDAEB0F-5962-42CC-B1EE-3C94DE95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4533-F7C3-4730-8939-216A29DB6C90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E246914-1CC4-4FDA-857A-D72E4A5E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2E97E96-08D0-4CE7-8771-74EE4D2B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0901-3AED-41D3-BF43-7338A670A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437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9AA0205-BD86-4E9C-954D-274B00650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5EE7D4EA-58EC-4744-A047-6C12B0111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0D2FA15-70D8-4D09-B36C-69EB67F51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4533-F7C3-4730-8939-216A29DB6C90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B0D491E-1195-466E-83D6-6C04819E8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8D41FFC-EC61-4774-9996-14928870B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0901-3AED-41D3-BF43-7338A670A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382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0F220960-2A1C-4D24-AF09-C1BCA0044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FDF0B9E7-D6E7-4F97-86D1-2C2F14EAB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89FD2EC-8473-40B7-9105-C5960A4AD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4533-F7C3-4730-8939-216A29DB6C90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B114A6D-63C1-4B69-9A17-6756AD601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3250C59-61DC-45B4-AC2D-3FDE0AC4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0901-3AED-41D3-BF43-7338A670A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2288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D2274E8-1CC7-4FBC-8715-59F22DC6E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41AD32B-3DE3-4514-8342-D508FBF2B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63271D1-2581-4046-B91E-23D2196B8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4533-F7C3-4730-8939-216A29DB6C90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91502421-DF5D-4763-9438-FB4776D88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A368BCF-0550-4B9D-9198-14747B55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0901-3AED-41D3-BF43-7338A670A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515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0358C31-17E1-4FB0-B4C1-11754FE56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129B2EA4-D8F8-4F50-87DD-81E31E1F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DDB55DB-1FEF-4959-B2A5-4624B7129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4533-F7C3-4730-8939-216A29DB6C90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42164E5-7F1E-4991-84A5-B874856F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7E1CBDC-F284-4A49-B8E4-132D7342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0901-3AED-41D3-BF43-7338A670A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5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C4FE19D-3D92-4198-9BE7-C02D4C22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1FDDC78-2A78-4539-AAC1-9A55C9BA77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D9A6666-A64A-4D5C-B9FF-65B599F08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16BBDB13-62F0-48C7-AF6C-93A48A0B5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4533-F7C3-4730-8939-216A29DB6C90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841DC9E8-D2A8-4527-8811-62195D4E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04956125-BBE6-4F2D-8F69-5311B8357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0901-3AED-41D3-BF43-7338A670A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5656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A7C80F1-0705-4E95-88D6-2E5C973B5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EDCEDB64-CCE8-420A-BDA1-AFC73229F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E5D48FA4-F431-44D7-AA18-FE165F8F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C00E4043-4B34-495D-A9D8-978A1E3D8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4B8E7BDC-DA3B-48EF-85C7-751821595D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88090D9-6C86-45C6-B602-739C42618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4533-F7C3-4730-8939-216A29DB6C90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F892FC9C-153A-48F6-AD63-A16859481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C36B1050-E29F-49FE-A93F-4AF6FB43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0901-3AED-41D3-BF43-7338A670A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99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6A77550-3B9F-40DB-B6C3-B89AB0949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FDE2F76C-A951-4E0E-B69A-15DF1837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4533-F7C3-4730-8939-216A29DB6C90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9D43DBFC-A7AC-4A32-91ED-F924007DA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8D1FDB75-22D1-44D1-8435-BDA7B611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0901-3AED-41D3-BF43-7338A670A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266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32B97311-A657-4775-AB30-A24B34E9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4533-F7C3-4730-8939-216A29DB6C90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77EE34E7-A04F-4259-B851-1171FBD8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6673516C-35E0-4705-97CF-CB09126D0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0901-3AED-41D3-BF43-7338A670A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76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A16741E-91EE-4862-A52E-FD695A8AA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55BF7DD-2FF9-4DF4-BA7F-670B8AF6E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805B40CD-051F-44B4-A0F5-A162E4CDF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38F9C9C-0D7C-4CB2-BA59-DDF325A8D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4533-F7C3-4730-8939-216A29DB6C90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4396DF63-8C51-4CE9-A64D-81435DB68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D7A8889C-EDBB-40BB-BA88-DB1FC5072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0901-3AED-41D3-BF43-7338A670A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649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2BFE810-EA55-4935-9E33-421914374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1D24CE9E-8C76-4105-87CB-7FBB64F60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218B5EF0-3CB2-4015-AB0D-2088DEB32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AAC1BBA-DC65-437E-9BDA-E7EFE409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4533-F7C3-4730-8939-216A29DB6C90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0445B344-CF08-446C-836A-55B6FDA3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B36CDD98-7031-4822-989A-4A7C6A13E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0901-3AED-41D3-BF43-7338A670A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095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B247584D-E3A9-4675-A76D-8DAE5336C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54DB879E-FCCD-41D1-82ED-635662757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F606DB0-D181-4329-8F25-3D3C1B673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F4533-F7C3-4730-8939-216A29DB6C90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62BD482-32A8-43A7-AFF2-6F826B945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4F284A3-9209-4389-9505-53EB4515C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B0901-3AED-41D3-BF43-7338A670A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14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xmlns="" id="{3D6DC6A6-2E85-461E-B82D-954ED2FAF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1874" y="2474259"/>
            <a:ext cx="8704881" cy="1869993"/>
          </a:xfrm>
        </p:spPr>
        <p:txBody>
          <a:bodyPr>
            <a:normAutofit/>
          </a:bodyPr>
          <a:lstStyle/>
          <a:p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 LATI OSCURI DI INTERNET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cant-stop-chasing-you-ben-johnson-main-version-03-43-186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224" y="165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6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xmlns="" id="{CC556A7B-B209-45FA-8752-E89E4E4163F5}"/>
              </a:ext>
            </a:extLst>
          </p:cNvPr>
          <p:cNvSpPr txBox="1">
            <a:spLocks/>
          </p:cNvSpPr>
          <p:nvPr/>
        </p:nvSpPr>
        <p:spPr>
          <a:xfrm>
            <a:off x="0" y="5002306"/>
            <a:ext cx="12192000" cy="15904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400" b="1" i="1" smtClean="0">
                <a:latin typeface="Bookman Old Style" panose="02050604050505020204" pitchFamily="18" charset="0"/>
              </a:rPr>
              <a:t>ISTITUTO COMPRENSIVO DI  ROBBIO</a:t>
            </a:r>
          </a:p>
          <a:p>
            <a:endParaRPr lang="it-IT" sz="4000" b="1" i="1" smtClean="0">
              <a:latin typeface="Bookman Old Style" panose="02050604050505020204" pitchFamily="18" charset="0"/>
            </a:endParaRPr>
          </a:p>
          <a:p>
            <a:r>
              <a:rPr lang="it-IT" sz="34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CLASSE IIIA</a:t>
            </a:r>
          </a:p>
          <a:p>
            <a:endParaRPr lang="it-IT" sz="4000" b="1" i="1" smtClean="0">
              <a:latin typeface="Bookman Old Style" panose="02050604050505020204" pitchFamily="18" charset="0"/>
            </a:endParaRPr>
          </a:p>
          <a:p>
            <a:r>
              <a:rPr lang="it-IT" sz="2900" b="1" i="1" smtClean="0">
                <a:latin typeface="Bookman Old Style" panose="02050604050505020204" pitchFamily="18" charset="0"/>
              </a:rPr>
              <a:t>A.S. 2021/2022</a:t>
            </a:r>
            <a:endParaRPr lang="it-IT" sz="29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CC556A7B-B209-45FA-8752-E89E4E416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168700"/>
            <a:ext cx="12191999" cy="879895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latin typeface="Bookman Old Style" panose="02050604050505020204" pitchFamily="18" charset="0"/>
              </a:rPr>
              <a:t>GRAZIE PER L’ATTENZIONE</a:t>
            </a:r>
            <a:endParaRPr lang="it-IT" b="1" i="1" dirty="0">
              <a:latin typeface="Bookman Old Style" panose="020506040505050202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073811"/>
            <a:ext cx="3218329" cy="784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Music from </a:t>
            </a:r>
            <a:r>
              <a:rPr lang="it-IT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Uppbeat</a:t>
            </a:r>
            <a:r>
              <a:rPr lang="it-IT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(free for </a:t>
            </a:r>
            <a:r>
              <a:rPr lang="it-IT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Creators</a:t>
            </a:r>
            <a:r>
              <a:rPr lang="it-IT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!):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https://uppbeat.io/t/ben-johnson/cant-stop-chasing-you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License code: HHRRUJ5XIP64OSZB</a:t>
            </a:r>
            <a:endParaRPr lang="it-IT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04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D6DC6A6-2E85-461E-B82D-954ED2FAF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0117"/>
            <a:ext cx="8704881" cy="1043796"/>
          </a:xfrm>
        </p:spPr>
        <p:txBody>
          <a:bodyPr/>
          <a:lstStyle/>
          <a:p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Safer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Internet Day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C6D25AEE-8F41-46F8-9156-3DA357A7B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3797" y="1525710"/>
            <a:ext cx="5149715" cy="5076945"/>
          </a:xfrm>
        </p:spPr>
        <p:txBody>
          <a:bodyPr>
            <a:noAutofit/>
          </a:bodyPr>
          <a:lstStyle/>
          <a:p>
            <a:r>
              <a:rPr lang="it-IT" sz="2800" dirty="0">
                <a:latin typeface="Bookman Old Style" panose="02050604050505020204" pitchFamily="18" charset="0"/>
              </a:rPr>
              <a:t>Tra le iniziative del </a:t>
            </a:r>
            <a:endParaRPr lang="it-IT" sz="2800" dirty="0" smtClean="0">
              <a:latin typeface="Bookman Old Style" panose="02050604050505020204" pitchFamily="18" charset="0"/>
            </a:endParaRPr>
          </a:p>
          <a:p>
            <a:r>
              <a:rPr lang="it-IT" sz="2800" b="1" dirty="0" err="1" smtClean="0">
                <a:latin typeface="Bookman Old Style" panose="02050604050505020204" pitchFamily="18" charset="0"/>
              </a:rPr>
              <a:t>Safer</a:t>
            </a:r>
            <a:r>
              <a:rPr lang="it-IT" sz="2800" b="1" dirty="0" smtClean="0">
                <a:latin typeface="Bookman Old Style" panose="02050604050505020204" pitchFamily="18" charset="0"/>
              </a:rPr>
              <a:t> </a:t>
            </a:r>
            <a:r>
              <a:rPr lang="it-IT" sz="2800" b="1" dirty="0">
                <a:latin typeface="Bookman Old Style" panose="02050604050505020204" pitchFamily="18" charset="0"/>
              </a:rPr>
              <a:t>Internet Day </a:t>
            </a:r>
            <a:r>
              <a:rPr lang="it-IT" sz="2800" dirty="0">
                <a:latin typeface="Bookman Old Style" panose="02050604050505020204" pitchFamily="18" charset="0"/>
              </a:rPr>
              <a:t>rientrano convegni, concorsi e campagne di sensibilizzazione incentrati su temi legati alla perdita di privacy ma anche alla dipendenza da videogiochi e uno stile di vita eccessivamente sedentario o al rischio di isolamenti soprattutto tra gli utenti più giovani.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07572">
            <a:off x="592089" y="1587059"/>
            <a:ext cx="5547868" cy="456620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 rot="20834162">
            <a:off x="2473356" y="3052896"/>
            <a:ext cx="1810718" cy="82141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50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  <a:endParaRPr 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Google Shape;58;p13"/>
          <p:cNvSpPr txBox="1"/>
          <p:nvPr/>
        </p:nvSpPr>
        <p:spPr>
          <a:xfrm>
            <a:off x="143833" y="5903923"/>
            <a:ext cx="764947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Vasco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Elisa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err="1" smtClean="0"/>
              <a:t>Wassim</a:t>
            </a:r>
            <a:endParaRPr lang="it-IT" sz="10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Samuele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Martina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05788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C556A7B-B209-45FA-8752-E89E4E416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53" y="218877"/>
            <a:ext cx="5620719" cy="879895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latin typeface="Bookman Old Style" panose="02050604050505020204" pitchFamily="18" charset="0"/>
              </a:rPr>
              <a:t>Password-Man</a:t>
            </a:r>
            <a:endParaRPr lang="it-IT" b="1" i="1" dirty="0">
              <a:latin typeface="Bookman Old Style" panose="02050604050505020204" pitchFamily="18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87467890-9065-4B42-8AC4-B47E0CAD2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117" y="1414731"/>
            <a:ext cx="6214673" cy="5302030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70000"/>
              </a:lnSpc>
            </a:pPr>
            <a:r>
              <a:rPr lang="it-IT" sz="5600" dirty="0" smtClean="0">
                <a:latin typeface="Bookman Old Style" panose="02050604050505020204" pitchFamily="18" charset="0"/>
              </a:rPr>
              <a:t>IN AMBITO INFORMATICO UNA </a:t>
            </a:r>
            <a:r>
              <a:rPr lang="it-IT" sz="5600" b="1" dirty="0">
                <a:latin typeface="Bookman Old Style" panose="02050604050505020204" pitchFamily="18" charset="0"/>
              </a:rPr>
              <a:t>PASSWORD</a:t>
            </a:r>
            <a:r>
              <a:rPr lang="it-IT" sz="5600" dirty="0">
                <a:latin typeface="Bookman Old Style" panose="02050604050505020204" pitchFamily="18" charset="0"/>
              </a:rPr>
              <a:t> </a:t>
            </a:r>
            <a:r>
              <a:rPr lang="it-IT" sz="5600" dirty="0" smtClean="0">
                <a:latin typeface="Bookman Old Style" panose="02050604050505020204" pitchFamily="18" charset="0"/>
              </a:rPr>
              <a:t>È UNA </a:t>
            </a:r>
            <a:r>
              <a:rPr lang="it-IT" sz="5600" dirty="0">
                <a:latin typeface="Bookman Old Style" panose="02050604050505020204" pitchFamily="18" charset="0"/>
              </a:rPr>
              <a:t>SEQUENZA DI NUMERI, SIMBOLI E </a:t>
            </a:r>
            <a:r>
              <a:rPr lang="it-IT" sz="5600" dirty="0" smtClean="0">
                <a:latin typeface="Bookman Old Style" panose="02050604050505020204" pitchFamily="18" charset="0"/>
              </a:rPr>
              <a:t>PAROLE, NECESSARIA PER </a:t>
            </a:r>
            <a:r>
              <a:rPr lang="it-IT" sz="5600" dirty="0">
                <a:latin typeface="Bookman Old Style" panose="02050604050505020204" pitchFamily="18" charset="0"/>
              </a:rPr>
              <a:t>ACCEDERE IN MODO </a:t>
            </a:r>
            <a:r>
              <a:rPr lang="it-IT" sz="5600" dirty="0" smtClean="0">
                <a:latin typeface="Bookman Old Style" panose="02050604050505020204" pitchFamily="18" charset="0"/>
              </a:rPr>
              <a:t>ESCLUSIVO E SICURO </a:t>
            </a:r>
            <a:r>
              <a:rPr lang="it-IT" sz="5600" dirty="0">
                <a:latin typeface="Bookman Old Style" panose="02050604050505020204" pitchFamily="18" charset="0"/>
              </a:rPr>
              <a:t>A UNA RISORSA INFORMATICA (BANCOMAT, CONNESSIONI INTERNET </a:t>
            </a:r>
            <a:r>
              <a:rPr lang="it-IT" sz="5600" dirty="0" smtClean="0">
                <a:latin typeface="Bookman Old Style" panose="02050604050505020204" pitchFamily="18" charset="0"/>
              </a:rPr>
              <a:t>…..), PER </a:t>
            </a:r>
            <a:r>
              <a:rPr lang="it-IT" sz="5600" dirty="0">
                <a:latin typeface="Bookman Old Style" panose="02050604050505020204" pitchFamily="18" charset="0"/>
              </a:rPr>
              <a:t>EFFETTUARE OPERAZIONI O UNA SERIE DI PASSAGGI CHE SERVONO PER </a:t>
            </a:r>
            <a:r>
              <a:rPr lang="it-IT" sz="5600" dirty="0" smtClean="0">
                <a:latin typeface="Bookman Old Style" panose="02050604050505020204" pitchFamily="18" charset="0"/>
              </a:rPr>
              <a:t>RENDERE </a:t>
            </a:r>
            <a:r>
              <a:rPr lang="it-IT" sz="5600" dirty="0">
                <a:latin typeface="Bookman Old Style" panose="02050604050505020204" pitchFamily="18" charset="0"/>
              </a:rPr>
              <a:t>UN MESSAGGIO NON LEGGIBILE O AL CONTRARIO RIPRISTINARE UN MESSAGGIO CIFRATO. </a:t>
            </a:r>
            <a:endParaRPr lang="it-IT" sz="5600" dirty="0" smtClean="0">
              <a:latin typeface="Bookman Old Style" panose="02050604050505020204" pitchFamily="18" charset="0"/>
            </a:endParaRPr>
          </a:p>
          <a:p>
            <a:pPr algn="l">
              <a:lnSpc>
                <a:spcPct val="170000"/>
              </a:lnSpc>
            </a:pPr>
            <a:r>
              <a:rPr lang="it-IT" sz="5600" b="1" dirty="0" smtClean="0">
                <a:latin typeface="Bookman Old Style" panose="02050604050505020204" pitchFamily="18" charset="0"/>
              </a:rPr>
              <a:t>COME IMPOSTARE LA PASSWORD:</a:t>
            </a:r>
          </a:p>
          <a:p>
            <a:pPr marL="685800" indent="-6858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it-IT" sz="5600" dirty="0" smtClean="0">
                <a:latin typeface="Bookman Old Style" panose="02050604050505020204" pitchFamily="18" charset="0"/>
              </a:rPr>
              <a:t>UTILIZZARE ALMENO 8 CARATTERI CHE CONTENGONO LETTERE MAIUSCOLE, NUMERI E SIMBOLI</a:t>
            </a:r>
          </a:p>
          <a:p>
            <a:pPr marL="685800" indent="-6858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it-IT" sz="5600" dirty="0" smtClean="0">
                <a:latin typeface="Bookman Old Style" panose="02050604050505020204" pitchFamily="18" charset="0"/>
              </a:rPr>
              <a:t>NON UTILIZZARE NOMI DI FAMILIARI</a:t>
            </a:r>
          </a:p>
          <a:p>
            <a:pPr marL="685800" indent="-6858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it-IT" sz="5600" dirty="0" smtClean="0">
                <a:latin typeface="Bookman Old Style" panose="02050604050505020204" pitchFamily="18" charset="0"/>
              </a:rPr>
              <a:t>NON CONDIVIDERLA MAI CON NESSUNO</a:t>
            </a:r>
          </a:p>
          <a:p>
            <a:pPr marL="685800" indent="-6858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it-IT" sz="5600" dirty="0" smtClean="0">
                <a:latin typeface="Bookman Old Style" panose="02050604050505020204" pitchFamily="18" charset="0"/>
              </a:rPr>
              <a:t>USARE PASSWORD DIVERSE PER OGNI SERVIZIO</a:t>
            </a:r>
            <a:endParaRPr lang="it-IT" sz="5600" dirty="0">
              <a:latin typeface="Bookman Old Style" panose="02050604050505020204" pitchFamily="18" charset="0"/>
            </a:endParaRPr>
          </a:p>
          <a:p>
            <a:endParaRPr lang="it-IT" dirty="0">
              <a:latin typeface="Bahnschrift SemiCondensed" panose="020B0502040204020203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549" y="2107769"/>
            <a:ext cx="5568451" cy="4750231"/>
          </a:xfrm>
          <a:prstGeom prst="rect">
            <a:avLst/>
          </a:prstGeom>
        </p:spPr>
      </p:pic>
      <p:sp>
        <p:nvSpPr>
          <p:cNvPr id="5" name="Google Shape;58;p13"/>
          <p:cNvSpPr txBox="1"/>
          <p:nvPr/>
        </p:nvSpPr>
        <p:spPr>
          <a:xfrm>
            <a:off x="11427053" y="1153692"/>
            <a:ext cx="764947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Vasco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Elisa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err="1" smtClean="0"/>
              <a:t>Wassim</a:t>
            </a:r>
            <a:endParaRPr lang="it-IT" sz="10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Samuele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Martina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71636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6;p14"/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63473" y="-263473"/>
            <a:ext cx="5176434" cy="57033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4;p14"/>
          <p:cNvSpPr txBox="1">
            <a:spLocks/>
          </p:cNvSpPr>
          <p:nvPr/>
        </p:nvSpPr>
        <p:spPr>
          <a:xfrm>
            <a:off x="5873734" y="197052"/>
            <a:ext cx="6318266" cy="11048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sz="2800" b="1" i="1" dirty="0" smtClean="0">
                <a:latin typeface="Bookman Old Style" panose="02050604050505020204" pitchFamily="18" charset="0"/>
              </a:rPr>
              <a:t>Perchè i followers non rendono una persona migliore?</a:t>
            </a:r>
            <a:endParaRPr lang="it-IT" sz="2800" b="1" i="1" dirty="0">
              <a:latin typeface="Bookman Old Style" panose="02050604050505020204" pitchFamily="18" charset="0"/>
            </a:endParaRPr>
          </a:p>
        </p:txBody>
      </p:sp>
      <p:sp>
        <p:nvSpPr>
          <p:cNvPr id="9" name="Google Shape;67;p14"/>
          <p:cNvSpPr txBox="1"/>
          <p:nvPr/>
        </p:nvSpPr>
        <p:spPr>
          <a:xfrm>
            <a:off x="5703380" y="1667811"/>
            <a:ext cx="6354301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Molte persone tendono a pensare che avere una quantità immensa di followers significhi essere apprezzati o si pensa addirittura che ti rendano famoso/a e migliore. Ma tutto ciò è sbagliato.</a:t>
            </a:r>
            <a:endParaRPr dirty="0">
              <a:latin typeface="Bookman Old Style" panose="02050604050505020204" pitchFamily="18" charset="0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Per esempio prendiamo </a:t>
            </a:r>
            <a:r>
              <a:rPr lang="it" sz="2000" b="1" dirty="0" smtClean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SUPERFOLLOWERINA</a:t>
            </a:r>
            <a:r>
              <a:rPr lang="it" b="1" dirty="0" smtClean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,</a:t>
            </a:r>
            <a:r>
              <a:rPr lang="it" dirty="0" smtClean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 </a:t>
            </a:r>
            <a:r>
              <a:rPr lang="it" dirty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ovvero la protagonista di questo argomento, in questa immagine si trova sul suo letto a controllare i social </a:t>
            </a:r>
            <a:r>
              <a:rPr lang="it" dirty="0" smtClean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media. Si accorge che i followers stanno calando, quindi si </a:t>
            </a:r>
            <a:r>
              <a:rPr lang="it" dirty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può </a:t>
            </a:r>
            <a:r>
              <a:rPr lang="it" dirty="0" smtClean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notare </a:t>
            </a:r>
            <a:r>
              <a:rPr lang="it" dirty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che ci rimane male</a:t>
            </a:r>
            <a:r>
              <a:rPr lang="it" dirty="0" smtClean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, che </a:t>
            </a:r>
            <a:r>
              <a:rPr lang="it" dirty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la sua autostima si </a:t>
            </a:r>
            <a:r>
              <a:rPr lang="it" dirty="0" smtClean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abbassa; </a:t>
            </a:r>
            <a:r>
              <a:rPr lang="it" dirty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pensando che senza i seguaci non </a:t>
            </a:r>
            <a:r>
              <a:rPr lang="it" dirty="0" smtClean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sia una </a:t>
            </a:r>
            <a:r>
              <a:rPr lang="it" dirty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bella persona e inizia a perdere le “speranze” in se stessa.</a:t>
            </a:r>
            <a:endParaRPr dirty="0">
              <a:latin typeface="Bookman Old Style" panose="02050604050505020204" pitchFamily="18" charset="0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" name="Google Shape;68;p14"/>
          <p:cNvSpPr txBox="1"/>
          <p:nvPr/>
        </p:nvSpPr>
        <p:spPr>
          <a:xfrm>
            <a:off x="149817" y="5238427"/>
            <a:ext cx="12042183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Dobbiamo capire che i social non devono influenzare la nostra vita, la nostra autostima e neanche il nostro modo di pensare. Dai nostri seguaci ci possiamo aspettare di tutto: ci potrebbero criticare o addirittura insultare, ci potrebbero anche semplicemente fare dei complimenti ma condividere la propria vita sui social non è un gioco da ragazzi e neanche una cosa da prendere alla leggera. In poche parole </a:t>
            </a:r>
            <a:r>
              <a:rPr lang="it" b="1" dirty="0" smtClean="0">
                <a:latin typeface="Bookman Old Style" panose="02050604050505020204" pitchFamily="18" charset="0"/>
                <a:ea typeface="Playfair Display"/>
                <a:cs typeface="Playfair Display"/>
                <a:sym typeface="Playfair Display"/>
              </a:rPr>
              <a:t>ATTENZIONE A COME USIAMO I SOCIAL!!! </a:t>
            </a:r>
            <a:endParaRPr b="1" dirty="0">
              <a:latin typeface="Bookman Old Style" panose="02050604050505020204" pitchFamily="18" charset="0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" name="Google Shape;58;p13"/>
          <p:cNvSpPr txBox="1"/>
          <p:nvPr/>
        </p:nvSpPr>
        <p:spPr>
          <a:xfrm>
            <a:off x="4683303" y="4007147"/>
            <a:ext cx="1020077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Laura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Alice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err="1" smtClean="0"/>
              <a:t>Minyar</a:t>
            </a:r>
            <a:endParaRPr lang="it-IT" sz="10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Maria Serena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9901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654" y="107576"/>
            <a:ext cx="4757978" cy="6674086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xmlns="" id="{CC556A7B-B209-45FA-8752-E89E4E4163F5}"/>
              </a:ext>
            </a:extLst>
          </p:cNvPr>
          <p:cNvSpPr txBox="1">
            <a:spLocks/>
          </p:cNvSpPr>
          <p:nvPr/>
        </p:nvSpPr>
        <p:spPr>
          <a:xfrm rot="20530029">
            <a:off x="1805379" y="3677823"/>
            <a:ext cx="2343396" cy="5040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i="1" dirty="0" smtClean="0">
                <a:latin typeface="Bookman Old Style" panose="02050604050505020204" pitchFamily="18" charset="0"/>
              </a:rPr>
              <a:t>MR. BE-LIKE</a:t>
            </a:r>
            <a:endParaRPr lang="it-IT" sz="2400" b="1" i="1" dirty="0">
              <a:latin typeface="Bookman Old Style" panose="020506040505050202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69226">
            <a:off x="7416288" y="2389521"/>
            <a:ext cx="2496197" cy="3858590"/>
          </a:xfrm>
          <a:prstGeom prst="rect">
            <a:avLst/>
          </a:prstGeom>
        </p:spPr>
      </p:pic>
      <p:sp>
        <p:nvSpPr>
          <p:cNvPr id="5" name="Google Shape;58;p13"/>
          <p:cNvSpPr txBox="1"/>
          <p:nvPr/>
        </p:nvSpPr>
        <p:spPr>
          <a:xfrm>
            <a:off x="263470" y="5698806"/>
            <a:ext cx="1020077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Laura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Alice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err="1" smtClean="0"/>
              <a:t>Minyar</a:t>
            </a:r>
            <a:endParaRPr lang="it-IT" sz="10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Maria Serena</a:t>
            </a:r>
            <a:endParaRPr sz="1000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xmlns="" id="{CC556A7B-B209-45FA-8752-E89E4E4163F5}"/>
              </a:ext>
            </a:extLst>
          </p:cNvPr>
          <p:cNvSpPr txBox="1">
            <a:spLocks/>
          </p:cNvSpPr>
          <p:nvPr/>
        </p:nvSpPr>
        <p:spPr>
          <a:xfrm>
            <a:off x="5136776" y="430306"/>
            <a:ext cx="7055223" cy="16539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i="1" dirty="0" smtClean="0">
                <a:latin typeface="Bookman Old Style" panose="02050604050505020204" pitchFamily="18" charset="0"/>
              </a:rPr>
              <a:t>AVERE TANTI LIKE, FOLLOWERS … SIGNIFICA AVERE TANTI AMICI?</a:t>
            </a:r>
            <a:endParaRPr lang="it-IT" sz="3600" b="1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19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un angolo ritagliato 118"/>
          <p:cNvSpPr/>
          <p:nvPr/>
        </p:nvSpPr>
        <p:spPr>
          <a:xfrm>
            <a:off x="470835" y="449453"/>
            <a:ext cx="5619999" cy="5796365"/>
          </a:xfrm>
          <a:custGeom>
            <a:avLst>
              <a:gd name="f5" fmla="val 16667"/>
            </a:avLst>
            <a:gdLst>
              <a:gd name="f1" fmla="val w"/>
              <a:gd name="f2" fmla="val h"/>
              <a:gd name="f3" fmla="val ss"/>
              <a:gd name="f4" fmla="val 0"/>
              <a:gd name="f5" fmla="val 16667"/>
              <a:gd name="f6" fmla="abs f1"/>
              <a:gd name="f7" fmla="abs f2"/>
              <a:gd name="f8" fmla="abs f3"/>
              <a:gd name="f9" fmla="val f4"/>
              <a:gd name="f10" fmla="val f5"/>
              <a:gd name="f11" fmla="?: f6 f1 1"/>
              <a:gd name="f12" fmla="?: f7 f2 1"/>
              <a:gd name="f13" fmla="?: f8 f3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9 f18 1"/>
              <a:gd name="f24" fmla="+- f22 0 f9"/>
              <a:gd name="f25" fmla="+- f21 0 f9"/>
              <a:gd name="f26" fmla="*/ f22 f18 1"/>
              <a:gd name="f27" fmla="*/ f21 f18 1"/>
              <a:gd name="f28" fmla="min f25 f24"/>
              <a:gd name="f29" fmla="*/ f28 f10 1"/>
              <a:gd name="f30" fmla="*/ f29 1 100000"/>
              <a:gd name="f31" fmla="+- f21 0 f30"/>
              <a:gd name="f32" fmla="*/ f30 1 2"/>
              <a:gd name="f33" fmla="*/ f30 f18 1"/>
              <a:gd name="f34" fmla="+- f31 f21 0"/>
              <a:gd name="f35" fmla="*/ f32 f18 1"/>
              <a:gd name="f36" fmla="*/ f31 f18 1"/>
              <a:gd name="f37" fmla="*/ f34 1 2"/>
              <a:gd name="f38" fmla="*/ f37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35" r="f38" b="f26"/>
            <a:pathLst>
              <a:path>
                <a:moveTo>
                  <a:pt x="f23" y="f23"/>
                </a:moveTo>
                <a:lnTo>
                  <a:pt x="f36" y="f23"/>
                </a:lnTo>
                <a:lnTo>
                  <a:pt x="f27" y="f33"/>
                </a:lnTo>
                <a:lnTo>
                  <a:pt x="f27" y="f26"/>
                </a:lnTo>
                <a:lnTo>
                  <a:pt x="f23" y="f26"/>
                </a:lnTo>
                <a:close/>
              </a:path>
            </a:pathLst>
          </a:custGeom>
          <a:gradFill>
            <a:gsLst>
              <a:gs pos="0">
                <a:srgbClr val="8497B0">
                  <a:alpha val="20000"/>
                </a:srgbClr>
              </a:gs>
              <a:gs pos="100000">
                <a:srgbClr val="D6DCE5">
                  <a:alpha val="20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228600" tIns="91440" rIns="0" bIns="91440" anchor="t" anchorCtr="0" compatLnSpc="1"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sz="3200" b="1" dirty="0">
                <a:solidFill>
                  <a:srgbClr val="44546A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SEXTING</a:t>
            </a:r>
            <a:endParaRPr lang="it-IT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222A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queste parole si intende generalmente lo scambio di messaggi, audio, immagini o video spinti ; specialmente attraverso telefono o chat social. </a:t>
            </a:r>
            <a:endParaRPr lang="it-IT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222A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E’ un evento molto diffuso soprattutto tra i giovani della nostra età e che riguarda entrambi i generi (maschio e femmina), lo abbiamo trattato per far conoscere i pericoli che ci sono al di fuori del nostro “circolo”. </a:t>
            </a:r>
            <a:endParaRPr lang="it-IT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222A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Abbiamo scelto questo personaggio perché trasmette un senso di inquietudine, così da  rappresentare la persona pericolosa che riceve le nostre ipotetiche foto e le usa a scopi potenzialmente brutti.</a:t>
            </a:r>
            <a:endParaRPr lang="it-IT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sz="1100" dirty="0">
                <a:solidFill>
                  <a:srgbClr val="222A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32" y="1224367"/>
            <a:ext cx="4225871" cy="5021451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4" name="Google Shape;58;p13"/>
          <p:cNvSpPr txBox="1"/>
          <p:nvPr/>
        </p:nvSpPr>
        <p:spPr>
          <a:xfrm>
            <a:off x="618753" y="6245818"/>
            <a:ext cx="102007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Carlotta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Carolina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6583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2892" y="779929"/>
            <a:ext cx="9706214" cy="5916706"/>
          </a:xfrm>
          <a:prstGeom prst="rect">
            <a:avLst/>
          </a:prstGeom>
        </p:spPr>
      </p:pic>
      <p:sp>
        <p:nvSpPr>
          <p:cNvPr id="3" name="Google Shape;58;p13"/>
          <p:cNvSpPr txBox="1"/>
          <p:nvPr/>
        </p:nvSpPr>
        <p:spPr>
          <a:xfrm>
            <a:off x="208648" y="6003771"/>
            <a:ext cx="1020077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Alessandro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Alessio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err="1" smtClean="0"/>
              <a:t>Othman</a:t>
            </a:r>
            <a:endParaRPr lang="it-IT" sz="10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Mattia</a:t>
            </a:r>
            <a:endParaRPr sz="10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xmlns="" id="{CC556A7B-B209-45FA-8752-E89E4E4163F5}"/>
              </a:ext>
            </a:extLst>
          </p:cNvPr>
          <p:cNvSpPr txBox="1">
            <a:spLocks/>
          </p:cNvSpPr>
          <p:nvPr/>
        </p:nvSpPr>
        <p:spPr>
          <a:xfrm>
            <a:off x="0" y="107576"/>
            <a:ext cx="12191999" cy="672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i="1" dirty="0" smtClean="0">
                <a:latin typeface="Bookman Old Style" panose="02050604050505020204" pitchFamily="18" charset="0"/>
              </a:rPr>
              <a:t>SE SEI UN BULLO NON VALI NULLA</a:t>
            </a:r>
            <a:endParaRPr lang="it-IT" sz="3600" b="1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8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1"/>
          <p:cNvSpPr txBox="1"/>
          <p:nvPr/>
        </p:nvSpPr>
        <p:spPr>
          <a:xfrm>
            <a:off x="588935" y="0"/>
            <a:ext cx="4824000" cy="156174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8800" b="1" strike="noStrike" spc="-1" dirty="0" smtClean="0">
                <a:latin typeface="Algerian" panose="04020705040A02060702" pitchFamily="82" charset="0"/>
              </a:rPr>
              <a:t>LE FAKE NEWS</a:t>
            </a:r>
            <a:endParaRPr lang="it-IT" sz="8800" b="1" strike="noStrike" spc="-1" dirty="0">
              <a:latin typeface="Algerian" panose="04020705040A02060702" pitchFamily="82" charset="0"/>
            </a:endParaRPr>
          </a:p>
        </p:txBody>
      </p:sp>
      <p:sp>
        <p:nvSpPr>
          <p:cNvPr id="4" name="TextShape 2"/>
          <p:cNvSpPr txBox="1"/>
          <p:nvPr/>
        </p:nvSpPr>
        <p:spPr>
          <a:xfrm>
            <a:off x="6685704" y="403435"/>
            <a:ext cx="5506296" cy="2166040"/>
          </a:xfrm>
          <a:prstGeom prst="rect">
            <a:avLst/>
          </a:prstGeom>
          <a:noFill/>
          <a:ln w="36000" cap="rnd">
            <a:solidFill>
              <a:srgbClr val="3465A4"/>
            </a:solidFill>
            <a:round/>
          </a:ln>
        </p:spPr>
        <p:txBody>
          <a:bodyPr lIns="18000" tIns="18000" rIns="18000" bIns="18000" anchor="ctr">
            <a:noAutofit/>
          </a:bodyPr>
          <a:lstStyle/>
          <a:p>
            <a:pPr algn="just"/>
            <a:r>
              <a:rPr lang="it-IT" b="0" strike="noStrike" spc="-1" dirty="0">
                <a:latin typeface="Bookman Old Style" panose="02050604050505020204" pitchFamily="18" charset="0"/>
              </a:rPr>
              <a:t>Le </a:t>
            </a:r>
            <a:r>
              <a:rPr lang="it-IT" b="0" strike="noStrike" spc="-1" dirty="0" err="1">
                <a:latin typeface="Bookman Old Style" panose="02050604050505020204" pitchFamily="18" charset="0"/>
              </a:rPr>
              <a:t>fake</a:t>
            </a:r>
            <a:r>
              <a:rPr lang="it-IT" b="0" strike="noStrike" spc="-1" dirty="0">
                <a:latin typeface="Bookman Old Style" panose="02050604050505020204" pitchFamily="18" charset="0"/>
              </a:rPr>
              <a:t> news sono notizie false che vengono diffuse deliberatamente.   </a:t>
            </a:r>
            <a:r>
              <a:rPr lang="it-IT" b="0" strike="noStrike" spc="-1" dirty="0" smtClean="0">
                <a:latin typeface="Bookman Old Style" panose="02050604050505020204" pitchFamily="18" charset="0"/>
              </a:rPr>
              <a:t>Sono sempre esistite. A </a:t>
            </a:r>
            <a:r>
              <a:rPr lang="it-IT" b="0" strike="noStrike" spc="-1" dirty="0">
                <a:latin typeface="Bookman Old Style" panose="02050604050505020204" pitchFamily="18" charset="0"/>
              </a:rPr>
              <a:t>prima vista, le </a:t>
            </a:r>
            <a:r>
              <a:rPr lang="it-IT" b="0" strike="noStrike" spc="-1" dirty="0" err="1">
                <a:latin typeface="Bookman Old Style" panose="02050604050505020204" pitchFamily="18" charset="0"/>
              </a:rPr>
              <a:t>fake</a:t>
            </a:r>
            <a:r>
              <a:rPr lang="it-IT" b="0" strike="noStrike" spc="-1" dirty="0">
                <a:latin typeface="Bookman Old Style" panose="02050604050505020204" pitchFamily="18" charset="0"/>
              </a:rPr>
              <a:t> news assomigliano alle notizie </a:t>
            </a:r>
            <a:r>
              <a:rPr lang="it-IT" b="0" strike="noStrike" spc="-1" dirty="0" smtClean="0">
                <a:latin typeface="Bookman Old Style" panose="02050604050505020204" pitchFamily="18" charset="0"/>
              </a:rPr>
              <a:t>classiche, invece sono false, esagerate e tendenziose.   </a:t>
            </a:r>
            <a:r>
              <a:rPr lang="it-IT" b="0" strike="noStrike" spc="-1" dirty="0">
                <a:latin typeface="Bookman Old Style" panose="02050604050505020204" pitchFamily="18" charset="0"/>
              </a:rPr>
              <a:t>Tuttavia, l’obiettivo degli autori non è quello di adempiere al dovere di informare, bensì quello di manipolare l’opinione pubblica</a:t>
            </a:r>
            <a:r>
              <a:rPr lang="it-IT" b="0" strike="noStrike" spc="-1" dirty="0" smtClean="0">
                <a:latin typeface="Bookman Old Style" panose="02050604050505020204" pitchFamily="18" charset="0"/>
              </a:rPr>
              <a:t>. </a:t>
            </a:r>
            <a:r>
              <a:rPr lang="it-IT" spc="-1" dirty="0" smtClean="0">
                <a:latin typeface="Bookman Old Style" panose="02050604050505020204" pitchFamily="18" charset="0"/>
              </a:rPr>
              <a:t>Attenzione che si rischiano denunce!!!</a:t>
            </a:r>
            <a:endParaRPr lang="it-IT" b="0" strike="noStrike" spc="-1" dirty="0">
              <a:latin typeface="Bookman Old Style" panose="02050604050505020204" pitchFamily="18" charset="0"/>
            </a:endParaRPr>
          </a:p>
        </p:txBody>
      </p:sp>
      <p:pic>
        <p:nvPicPr>
          <p:cNvPr id="5" name="Immagin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16202400">
            <a:off x="721704" y="896505"/>
            <a:ext cx="5114336" cy="6440313"/>
          </a:xfrm>
          <a:prstGeom prst="rect">
            <a:avLst/>
          </a:prstGeom>
          <a:ln w="72000" cap="rnd">
            <a:solidFill>
              <a:srgbClr val="3465A4"/>
            </a:solidFill>
            <a:round/>
          </a:ln>
        </p:spPr>
      </p:pic>
      <p:sp>
        <p:nvSpPr>
          <p:cNvPr id="6" name="TextShape 3"/>
          <p:cNvSpPr txBox="1"/>
          <p:nvPr/>
        </p:nvSpPr>
        <p:spPr>
          <a:xfrm>
            <a:off x="7991388" y="-25238"/>
            <a:ext cx="2739172" cy="30996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it-IT" sz="2000" b="1" strike="noStrike" spc="-1" dirty="0">
                <a:solidFill>
                  <a:srgbClr val="0070C0"/>
                </a:solidFill>
                <a:latin typeface="Arial"/>
              </a:rPr>
              <a:t>COSA </a:t>
            </a:r>
            <a:r>
              <a:rPr lang="it-IT" sz="2000" b="1" strike="noStrike" spc="-1" dirty="0" smtClean="0">
                <a:solidFill>
                  <a:srgbClr val="0070C0"/>
                </a:solidFill>
                <a:latin typeface="Arial"/>
              </a:rPr>
              <a:t>SONO?</a:t>
            </a:r>
            <a:endParaRPr lang="it-IT" sz="2000" b="1" strike="noStrike" spc="-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7" name="TextShape 4"/>
          <p:cNvSpPr txBox="1"/>
          <p:nvPr/>
        </p:nvSpPr>
        <p:spPr>
          <a:xfrm>
            <a:off x="7355958" y="2712702"/>
            <a:ext cx="4010033" cy="35251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it-IT" sz="2000" b="1" spc="-1" dirty="0">
                <a:solidFill>
                  <a:srgbClr val="0070C0"/>
                </a:solidFill>
                <a:latin typeface="Arial"/>
              </a:rPr>
              <a:t>COME SI </a:t>
            </a:r>
            <a:r>
              <a:rPr lang="it-IT" sz="2000" b="1" spc="-1" dirty="0" smtClean="0">
                <a:solidFill>
                  <a:srgbClr val="0070C0"/>
                </a:solidFill>
                <a:latin typeface="Arial"/>
              </a:rPr>
              <a:t>DIFFONDONO?</a:t>
            </a:r>
            <a:endParaRPr lang="it-IT" sz="2000" b="1" spc="-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8" name="TextShape 5"/>
          <p:cNvSpPr txBox="1"/>
          <p:nvPr/>
        </p:nvSpPr>
        <p:spPr>
          <a:xfrm>
            <a:off x="6685704" y="3143581"/>
            <a:ext cx="5506296" cy="973080"/>
          </a:xfrm>
          <a:prstGeom prst="rect">
            <a:avLst/>
          </a:prstGeom>
          <a:noFill/>
          <a:ln w="36000" cap="rnd">
            <a:solidFill>
              <a:srgbClr val="3465A4"/>
            </a:solidFill>
            <a:round/>
          </a:ln>
        </p:spPr>
        <p:txBody>
          <a:bodyPr lIns="108000" tIns="63000" rIns="108000" bIns="63000">
            <a:noAutofit/>
          </a:bodyPr>
          <a:lstStyle/>
          <a:p>
            <a:pPr algn="just"/>
            <a:r>
              <a:rPr lang="it-IT" sz="1600" b="0" strike="noStrike" spc="-1" dirty="0">
                <a:latin typeface="Bookman Old Style" panose="02050604050505020204" pitchFamily="18" charset="0"/>
              </a:rPr>
              <a:t>Le </a:t>
            </a:r>
            <a:r>
              <a:rPr lang="it-IT" sz="1600" b="0" strike="noStrike" spc="-1" dirty="0" err="1">
                <a:latin typeface="Bookman Old Style" panose="02050604050505020204" pitchFamily="18" charset="0"/>
              </a:rPr>
              <a:t>fake</a:t>
            </a:r>
            <a:r>
              <a:rPr lang="it-IT" sz="1600" b="0" strike="noStrike" spc="-1" dirty="0">
                <a:latin typeface="Bookman Old Style" panose="02050604050505020204" pitchFamily="18" charset="0"/>
              </a:rPr>
              <a:t> news si diffondono principalmente attraverso le reti social come </a:t>
            </a:r>
            <a:r>
              <a:rPr lang="it-IT" sz="1600" b="0" strike="noStrike" spc="-1" dirty="0" err="1">
                <a:latin typeface="Bookman Old Style" panose="02050604050505020204" pitchFamily="18" charset="0"/>
              </a:rPr>
              <a:t>Facebook</a:t>
            </a:r>
            <a:r>
              <a:rPr lang="it-IT" sz="1600" b="0" strike="noStrike" spc="-1" dirty="0">
                <a:latin typeface="Bookman Old Style" panose="02050604050505020204" pitchFamily="18" charset="0"/>
              </a:rPr>
              <a:t>, Instagram o i servizi di messaggistica come </a:t>
            </a:r>
            <a:r>
              <a:rPr lang="it-IT" sz="1600" b="0" strike="noStrike" spc="-1" dirty="0" err="1">
                <a:latin typeface="Bookman Old Style" panose="02050604050505020204" pitchFamily="18" charset="0"/>
              </a:rPr>
              <a:t>Telegram</a:t>
            </a:r>
            <a:r>
              <a:rPr lang="it-IT" sz="1600" b="0" strike="noStrike" spc="-1" dirty="0">
                <a:latin typeface="Bookman Old Style" panose="02050604050505020204" pitchFamily="18" charset="0"/>
              </a:rPr>
              <a:t> o WhatsApp.</a:t>
            </a:r>
          </a:p>
        </p:txBody>
      </p:sp>
      <p:sp>
        <p:nvSpPr>
          <p:cNvPr id="9" name="TextShape 6"/>
          <p:cNvSpPr txBox="1"/>
          <p:nvPr/>
        </p:nvSpPr>
        <p:spPr>
          <a:xfrm>
            <a:off x="6904192" y="4385529"/>
            <a:ext cx="5570196" cy="44582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it-IT" sz="2000" b="1" spc="-1" dirty="0">
                <a:solidFill>
                  <a:srgbClr val="0070C0"/>
                </a:solidFill>
                <a:latin typeface="Arial"/>
              </a:rPr>
              <a:t>COME RICONOSCERLE ED </a:t>
            </a:r>
            <a:r>
              <a:rPr lang="it-IT" sz="2000" b="1" spc="-1" dirty="0" smtClean="0">
                <a:solidFill>
                  <a:srgbClr val="0070C0"/>
                </a:solidFill>
                <a:latin typeface="Arial"/>
              </a:rPr>
              <a:t>EVITARLE?</a:t>
            </a:r>
            <a:endParaRPr lang="it-IT" sz="2000" b="1" spc="-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10" name="TextShape 7"/>
          <p:cNvSpPr txBox="1"/>
          <p:nvPr/>
        </p:nvSpPr>
        <p:spPr>
          <a:xfrm>
            <a:off x="6685704" y="4834137"/>
            <a:ext cx="5506296" cy="1819800"/>
          </a:xfrm>
          <a:prstGeom prst="rect">
            <a:avLst/>
          </a:prstGeom>
          <a:noFill/>
          <a:ln w="36000" cap="rnd">
            <a:solidFill>
              <a:srgbClr val="3465A4"/>
            </a:solidFill>
            <a:round/>
          </a:ln>
        </p:spPr>
        <p:txBody>
          <a:bodyPr lIns="108000" tIns="63000" rIns="108000" bIns="63000">
            <a:noAutofit/>
          </a:bodyPr>
          <a:lstStyle/>
          <a:p>
            <a:endParaRPr lang="it-IT" sz="1500" b="0" strike="noStrike" spc="-1" dirty="0">
              <a:latin typeface="Arial"/>
            </a:endParaRPr>
          </a:p>
          <a:p>
            <a:pPr algn="just"/>
            <a:r>
              <a:rPr lang="it-IT" sz="1600" b="0" strike="noStrike" spc="-1" dirty="0">
                <a:latin typeface="Bookman Old Style" panose="02050604050505020204" pitchFamily="18" charset="0"/>
              </a:rPr>
              <a:t>Individuare le </a:t>
            </a:r>
            <a:r>
              <a:rPr lang="it-IT" sz="1600" b="0" strike="noStrike" spc="-1" dirty="0" err="1">
                <a:latin typeface="Bookman Old Style" panose="02050604050505020204" pitchFamily="18" charset="0"/>
              </a:rPr>
              <a:t>fake</a:t>
            </a:r>
            <a:r>
              <a:rPr lang="it-IT" sz="1600" b="0" strike="noStrike" spc="-1" dirty="0">
                <a:latin typeface="Bookman Old Style" panose="02050604050505020204" pitchFamily="18" charset="0"/>
              </a:rPr>
              <a:t> news non è sempre facile. Ecco alcuni indizi per riconoscere le fonti affidabili:</a:t>
            </a:r>
          </a:p>
          <a:p>
            <a:pPr algn="just"/>
            <a:r>
              <a:rPr lang="it-IT" sz="1600" b="1" u="sng" strike="noStrike" spc="-1" dirty="0" smtClean="0">
                <a:latin typeface="Bookman Old Style" panose="02050604050505020204" pitchFamily="18" charset="0"/>
              </a:rPr>
              <a:t>-</a:t>
            </a:r>
            <a:r>
              <a:rPr lang="it-IT" sz="1600" b="1" u="sng" strike="noStrike" spc="-1" dirty="0">
                <a:latin typeface="Bookman Old Style" panose="02050604050505020204" pitchFamily="18" charset="0"/>
              </a:rPr>
              <a:t>Il controllo delle fonti</a:t>
            </a:r>
          </a:p>
          <a:p>
            <a:pPr algn="just"/>
            <a:r>
              <a:rPr lang="it-IT" sz="1600" b="1" u="sng" strike="noStrike" spc="-1" dirty="0">
                <a:latin typeface="Bookman Old Style" panose="02050604050505020204" pitchFamily="18" charset="0"/>
              </a:rPr>
              <a:t>-La verifica dei fatti</a:t>
            </a:r>
          </a:p>
          <a:p>
            <a:pPr algn="just"/>
            <a:r>
              <a:rPr lang="it-IT" sz="1600" b="1" u="sng" strike="noStrike" spc="-1" dirty="0">
                <a:latin typeface="Bookman Old Style" panose="02050604050505020204" pitchFamily="18" charset="0"/>
              </a:rPr>
              <a:t>-Il controllo del gruppo target</a:t>
            </a:r>
          </a:p>
          <a:p>
            <a:pPr algn="just"/>
            <a:r>
              <a:rPr lang="it-IT" sz="1600" b="1" u="sng" strike="noStrike" spc="-1" dirty="0">
                <a:latin typeface="Bookman Old Style" panose="02050604050505020204" pitchFamily="18" charset="0"/>
              </a:rPr>
              <a:t>-Il controllo </a:t>
            </a:r>
            <a:r>
              <a:rPr lang="it-IT" sz="1600" b="1" u="sng" strike="noStrike" spc="-1" dirty="0" smtClean="0">
                <a:latin typeface="Bookman Old Style" panose="02050604050505020204" pitchFamily="18" charset="0"/>
              </a:rPr>
              <a:t>dell’URL</a:t>
            </a:r>
            <a:r>
              <a:rPr lang="it-IT" sz="1600" strike="noStrike" spc="-1" dirty="0" smtClean="0">
                <a:latin typeface="Bookman Old Style" panose="02050604050505020204" pitchFamily="18" charset="0"/>
              </a:rPr>
              <a:t> (</a:t>
            </a:r>
            <a:r>
              <a:rPr lang="it-IT" sz="1600" strike="noStrike" spc="-1" dirty="0" err="1" smtClean="0">
                <a:latin typeface="Bookman Old Style" panose="02050604050505020204" pitchFamily="18" charset="0"/>
              </a:rPr>
              <a:t>Uniform</a:t>
            </a:r>
            <a:r>
              <a:rPr lang="it-IT" sz="1600" strike="noStrike" spc="-1" dirty="0" smtClean="0">
                <a:latin typeface="Bookman Old Style" panose="02050604050505020204" pitchFamily="18" charset="0"/>
              </a:rPr>
              <a:t> Resource Locator).</a:t>
            </a:r>
            <a:endParaRPr lang="it-IT" sz="1600" b="1" u="sng" strike="noStrike" spc="-1" dirty="0">
              <a:latin typeface="Bookman Old Style" panose="02050604050505020204" pitchFamily="18" charset="0"/>
            </a:endParaRPr>
          </a:p>
        </p:txBody>
      </p:sp>
      <p:sp>
        <p:nvSpPr>
          <p:cNvPr id="11" name="Google Shape;58;p13"/>
          <p:cNvSpPr txBox="1"/>
          <p:nvPr/>
        </p:nvSpPr>
        <p:spPr>
          <a:xfrm>
            <a:off x="5573181" y="5744037"/>
            <a:ext cx="1020077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Camilla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Gabriele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Mattia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err="1" smtClean="0"/>
              <a:t>Hiba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3967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98772"/>
            <a:ext cx="5769590" cy="5766621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xmlns="" id="{CC556A7B-B209-45FA-8752-E89E4E416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453" y="135126"/>
            <a:ext cx="5620719" cy="879895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latin typeface="Bookman Old Style" panose="02050604050505020204" pitchFamily="18" charset="0"/>
              </a:rPr>
              <a:t>HIKIKOMORI</a:t>
            </a:r>
            <a:endParaRPr lang="it-IT" b="1" i="1" dirty="0">
              <a:latin typeface="Bookman Old Style" panose="02050604050505020204" pitchFamily="18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xmlns="" id="{CC556A7B-B209-45FA-8752-E89E4E4163F5}"/>
              </a:ext>
            </a:extLst>
          </p:cNvPr>
          <p:cNvSpPr txBox="1">
            <a:spLocks/>
          </p:cNvSpPr>
          <p:nvPr/>
        </p:nvSpPr>
        <p:spPr>
          <a:xfrm rot="822374">
            <a:off x="3292276" y="4725139"/>
            <a:ext cx="2876430" cy="5829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i="1" dirty="0" err="1" smtClean="0">
                <a:latin typeface="Bookman Old Style" panose="02050604050505020204" pitchFamily="18" charset="0"/>
              </a:rPr>
              <a:t>Ginny</a:t>
            </a:r>
            <a:r>
              <a:rPr lang="it-IT" sz="2000" b="1" i="1" dirty="0" smtClean="0">
                <a:latin typeface="Bookman Old Style" panose="02050604050505020204" pitchFamily="18" charset="0"/>
              </a:rPr>
              <a:t> </a:t>
            </a:r>
            <a:r>
              <a:rPr lang="it-IT" sz="2000" b="1" i="1" dirty="0" err="1" smtClean="0">
                <a:latin typeface="Bookman Old Style" panose="02050604050505020204" pitchFamily="18" charset="0"/>
              </a:rPr>
              <a:t>Shy</a:t>
            </a:r>
            <a:endParaRPr lang="it-IT" sz="2000" b="1" i="1" dirty="0">
              <a:latin typeface="Bookman Old Style" panose="02050604050505020204" pitchFamily="18" charset="0"/>
            </a:endParaRPr>
          </a:p>
        </p:txBody>
      </p:sp>
      <p:sp>
        <p:nvSpPr>
          <p:cNvPr id="5" name="Google Shape;58;p13"/>
          <p:cNvSpPr txBox="1"/>
          <p:nvPr/>
        </p:nvSpPr>
        <p:spPr>
          <a:xfrm>
            <a:off x="5191468" y="6023932"/>
            <a:ext cx="835741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Asia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Giulia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Lorena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Alice</a:t>
            </a:r>
            <a:endParaRPr sz="1000" dirty="0"/>
          </a:p>
        </p:txBody>
      </p:sp>
      <p:sp>
        <p:nvSpPr>
          <p:cNvPr id="3" name="Rettangolo 2"/>
          <p:cNvSpPr/>
          <p:nvPr/>
        </p:nvSpPr>
        <p:spPr>
          <a:xfrm>
            <a:off x="5959172" y="1256482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>
                <a:latin typeface="Bookman Old Style" panose="02050604050505020204" pitchFamily="18" charset="0"/>
              </a:rPr>
              <a:t>L’</a:t>
            </a:r>
            <a:r>
              <a:rPr lang="it-IT" dirty="0" err="1">
                <a:latin typeface="Bookman Old Style" panose="02050604050505020204" pitchFamily="18" charset="0"/>
              </a:rPr>
              <a:t>H</a:t>
            </a:r>
            <a:r>
              <a:rPr lang="it-IT" dirty="0" err="1" smtClean="0">
                <a:latin typeface="Bookman Old Style" panose="02050604050505020204" pitchFamily="18" charset="0"/>
              </a:rPr>
              <a:t>ikikomori</a:t>
            </a:r>
            <a:r>
              <a:rPr lang="it-IT" dirty="0" smtClean="0">
                <a:latin typeface="Bookman Old Style" panose="02050604050505020204" pitchFamily="18" charset="0"/>
              </a:rPr>
              <a:t> </a:t>
            </a:r>
            <a:r>
              <a:rPr lang="it-IT" dirty="0">
                <a:latin typeface="Bookman Old Style" panose="02050604050505020204" pitchFamily="18" charset="0"/>
              </a:rPr>
              <a:t>è un fenomeno nato in Giappone </a:t>
            </a:r>
            <a:r>
              <a:rPr lang="it-IT" dirty="0" smtClean="0">
                <a:latin typeface="Bookman Old Style" panose="02050604050505020204" pitchFamily="18" charset="0"/>
              </a:rPr>
              <a:t>tempo </a:t>
            </a:r>
            <a:r>
              <a:rPr lang="it-IT" dirty="0">
                <a:latin typeface="Bookman Old Style" panose="02050604050505020204" pitchFamily="18" charset="0"/>
              </a:rPr>
              <a:t>fa</a:t>
            </a:r>
            <a:r>
              <a:rPr lang="it-IT" dirty="0" smtClean="0">
                <a:latin typeface="Bookman Old Style" panose="02050604050505020204" pitchFamily="18" charset="0"/>
              </a:rPr>
              <a:t>, significa  </a:t>
            </a:r>
            <a:r>
              <a:rPr lang="it-IT" dirty="0">
                <a:latin typeface="Bookman Old Style" panose="02050604050505020204" pitchFamily="18" charset="0"/>
              </a:rPr>
              <a:t>"stare in disparte</a:t>
            </a:r>
            <a:r>
              <a:rPr lang="it-IT" dirty="0" smtClean="0">
                <a:latin typeface="Bookman Old Style" panose="02050604050505020204" pitchFamily="18" charset="0"/>
              </a:rPr>
              <a:t>“.</a:t>
            </a:r>
          </a:p>
          <a:p>
            <a:endParaRPr lang="it-IT" dirty="0" smtClean="0">
              <a:latin typeface="Bookman Old Style" panose="02050604050505020204" pitchFamily="18" charset="0"/>
            </a:endParaRPr>
          </a:p>
          <a:p>
            <a:pPr>
              <a:buNone/>
            </a:pPr>
            <a:r>
              <a:rPr lang="it-IT" dirty="0">
                <a:latin typeface="Bookman Old Style" panose="02050604050505020204" pitchFamily="18" charset="0"/>
              </a:rPr>
              <a:t>L’</a:t>
            </a:r>
            <a:r>
              <a:rPr lang="it-IT" dirty="0" err="1">
                <a:latin typeface="Bookman Old Style" panose="02050604050505020204" pitchFamily="18" charset="0"/>
              </a:rPr>
              <a:t>Hikikomori</a:t>
            </a:r>
            <a:r>
              <a:rPr lang="it-IT" dirty="0">
                <a:latin typeface="Bookman Old Style" panose="02050604050505020204" pitchFamily="18" charset="0"/>
              </a:rPr>
              <a:t> colpisce soprattutto i giovani</a:t>
            </a:r>
          </a:p>
          <a:p>
            <a:pPr>
              <a:buNone/>
            </a:pPr>
            <a:r>
              <a:rPr lang="it-IT" dirty="0">
                <a:latin typeface="Bookman Old Style" panose="02050604050505020204" pitchFamily="18" charset="0"/>
              </a:rPr>
              <a:t>ed i </a:t>
            </a:r>
            <a:r>
              <a:rPr lang="it-IT" dirty="0" smtClean="0">
                <a:latin typeface="Bookman Old Style" panose="02050604050505020204" pitchFamily="18" charset="0"/>
              </a:rPr>
              <a:t>giovanissimi ed è </a:t>
            </a:r>
            <a:r>
              <a:rPr lang="it-IT" dirty="0">
                <a:latin typeface="Bookman Old Style" panose="02050604050505020204" pitchFamily="18" charset="0"/>
              </a:rPr>
              <a:t>una volontaria reclusione</a:t>
            </a:r>
          </a:p>
          <a:p>
            <a:pPr>
              <a:buNone/>
            </a:pPr>
            <a:r>
              <a:rPr lang="it-IT" dirty="0">
                <a:latin typeface="Bookman Old Style" panose="02050604050505020204" pitchFamily="18" charset="0"/>
              </a:rPr>
              <a:t>dal mondo esterno a causa di fattori</a:t>
            </a:r>
          </a:p>
          <a:p>
            <a:pPr>
              <a:buNone/>
            </a:pPr>
            <a:r>
              <a:rPr lang="it-IT" dirty="0">
                <a:latin typeface="Bookman Old Style" panose="02050604050505020204" pitchFamily="18" charset="0"/>
              </a:rPr>
              <a:t>personali e sociali di varia </a:t>
            </a:r>
            <a:r>
              <a:rPr lang="it-IT" dirty="0" smtClean="0">
                <a:latin typeface="Bookman Old Style" panose="02050604050505020204" pitchFamily="18" charset="0"/>
              </a:rPr>
              <a:t>natura, ma </a:t>
            </a:r>
            <a:r>
              <a:rPr lang="it-IT" dirty="0">
                <a:latin typeface="Bookman Old Style" panose="02050604050505020204" pitchFamily="18" charset="0"/>
              </a:rPr>
              <a:t>anche</a:t>
            </a:r>
          </a:p>
          <a:p>
            <a:pPr>
              <a:buNone/>
            </a:pPr>
            <a:r>
              <a:rPr lang="it-IT" dirty="0">
                <a:latin typeface="Bookman Old Style" panose="02050604050505020204" pitchFamily="18" charset="0"/>
              </a:rPr>
              <a:t>dalla pressione della società e dalla paura di</a:t>
            </a:r>
          </a:p>
          <a:p>
            <a:pPr>
              <a:buNone/>
            </a:pPr>
            <a:r>
              <a:rPr lang="it-IT" dirty="0">
                <a:latin typeface="Bookman Old Style" panose="02050604050505020204" pitchFamily="18" charset="0"/>
              </a:rPr>
              <a:t>fallire.</a:t>
            </a:r>
          </a:p>
          <a:p>
            <a:pPr>
              <a:buNone/>
            </a:pPr>
            <a:r>
              <a:rPr lang="it-IT" dirty="0">
                <a:latin typeface="Bookman Old Style" panose="02050604050505020204" pitchFamily="18" charset="0"/>
              </a:rPr>
              <a:t>Questo fenomeno colpisce soprattutto i</a:t>
            </a:r>
          </a:p>
          <a:p>
            <a:pPr>
              <a:buNone/>
            </a:pPr>
            <a:r>
              <a:rPr lang="it-IT" dirty="0">
                <a:latin typeface="Bookman Old Style" panose="02050604050505020204" pitchFamily="18" charset="0"/>
              </a:rPr>
              <a:t>ragazzi più intelligenti e timidi</a:t>
            </a:r>
            <a:r>
              <a:rPr lang="it-IT" dirty="0" smtClean="0">
                <a:latin typeface="Bookman Old Style" panose="02050604050505020204" pitchFamily="18" charset="0"/>
              </a:rPr>
              <a:t>.</a:t>
            </a:r>
          </a:p>
          <a:p>
            <a:pPr>
              <a:buNone/>
            </a:pPr>
            <a:endParaRPr lang="it-IT" dirty="0">
              <a:latin typeface="Bookman Old Style" panose="02050604050505020204" pitchFamily="18" charset="0"/>
            </a:endParaRPr>
          </a:p>
          <a:p>
            <a:pPr>
              <a:buNone/>
            </a:pPr>
            <a:r>
              <a:rPr lang="it-IT" dirty="0">
                <a:latin typeface="Bookman Old Style" panose="02050604050505020204" pitchFamily="18" charset="0"/>
              </a:rPr>
              <a:t>I soggetti colpiti </a:t>
            </a:r>
            <a:r>
              <a:rPr lang="it-IT" dirty="0" smtClean="0">
                <a:latin typeface="Bookman Old Style" panose="02050604050505020204" pitchFamily="18" charset="0"/>
              </a:rPr>
              <a:t>dall’</a:t>
            </a:r>
            <a:r>
              <a:rPr lang="it-IT" dirty="0" err="1" smtClean="0">
                <a:latin typeface="Bookman Old Style" panose="02050604050505020204" pitchFamily="18" charset="0"/>
              </a:rPr>
              <a:t>Hikikomori</a:t>
            </a:r>
            <a:r>
              <a:rPr lang="it-IT" dirty="0" smtClean="0">
                <a:latin typeface="Bookman Old Style" panose="02050604050505020204" pitchFamily="18" charset="0"/>
              </a:rPr>
              <a:t>, tendono </a:t>
            </a:r>
            <a:r>
              <a:rPr lang="it-IT" dirty="0">
                <a:latin typeface="Bookman Old Style" panose="02050604050505020204" pitchFamily="18" charset="0"/>
              </a:rPr>
              <a:t>a </a:t>
            </a:r>
          </a:p>
          <a:p>
            <a:pPr>
              <a:buNone/>
            </a:pPr>
            <a:r>
              <a:rPr lang="it-IT" dirty="0">
                <a:latin typeface="Bookman Old Style" panose="02050604050505020204" pitchFamily="18" charset="0"/>
              </a:rPr>
              <a:t>isolarsi dalla comunità collegandosi  sul </a:t>
            </a:r>
            <a:r>
              <a:rPr lang="it-IT" dirty="0" smtClean="0">
                <a:latin typeface="Bookman Old Style" panose="02050604050505020204" pitchFamily="18" charset="0"/>
              </a:rPr>
              <a:t>web e molte </a:t>
            </a:r>
            <a:r>
              <a:rPr lang="it-IT" dirty="0">
                <a:latin typeface="Bookman Old Style" panose="02050604050505020204" pitchFamily="18" charset="0"/>
              </a:rPr>
              <a:t>volte trovano </a:t>
            </a:r>
            <a:r>
              <a:rPr lang="it-IT" dirty="0" smtClean="0">
                <a:latin typeface="Bookman Old Style" panose="02050604050505020204" pitchFamily="18" charset="0"/>
              </a:rPr>
              <a:t>amici con lo stesso problema. In questo modo </a:t>
            </a:r>
            <a:r>
              <a:rPr lang="it-IT" dirty="0">
                <a:latin typeface="Bookman Old Style" panose="02050604050505020204" pitchFamily="18" charset="0"/>
              </a:rPr>
              <a:t>stringono vere e proprie </a:t>
            </a:r>
          </a:p>
          <a:p>
            <a:pPr>
              <a:buNone/>
            </a:pPr>
            <a:r>
              <a:rPr lang="it-IT" dirty="0" smtClean="0">
                <a:latin typeface="Bookman Old Style" panose="02050604050505020204" pitchFamily="18" charset="0"/>
              </a:rPr>
              <a:t>Amicizie, ma non </a:t>
            </a:r>
            <a:r>
              <a:rPr lang="it-IT" dirty="0">
                <a:latin typeface="Bookman Old Style" panose="02050604050505020204" pitchFamily="18" charset="0"/>
              </a:rPr>
              <a:t>sapranno se la persona </a:t>
            </a:r>
          </a:p>
          <a:p>
            <a:pPr>
              <a:buNone/>
            </a:pPr>
            <a:r>
              <a:rPr lang="it-IT" dirty="0">
                <a:latin typeface="Bookman Old Style" panose="02050604050505020204" pitchFamily="18" charset="0"/>
              </a:rPr>
              <a:t>con cui stanno parlando è realmente chi ha detto di </a:t>
            </a:r>
          </a:p>
          <a:p>
            <a:pPr>
              <a:buNone/>
            </a:pPr>
            <a:r>
              <a:rPr lang="it-IT" dirty="0">
                <a:latin typeface="Bookman Old Style" panose="02050604050505020204" pitchFamily="18" charset="0"/>
              </a:rPr>
              <a:t>essere.</a:t>
            </a:r>
            <a:r>
              <a:rPr lang="it-IT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5008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785</Words>
  <Application>Microsoft Office PowerPoint</Application>
  <PresentationFormat>Widescreen</PresentationFormat>
  <Paragraphs>95</Paragraphs>
  <Slides>10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9" baseType="lpstr">
      <vt:lpstr>Algerian</vt:lpstr>
      <vt:lpstr>Arial</vt:lpstr>
      <vt:lpstr>Bahnschrift SemiCondensed</vt:lpstr>
      <vt:lpstr>Bookman Old Style</vt:lpstr>
      <vt:lpstr>Calibri</vt:lpstr>
      <vt:lpstr>Calibri Light</vt:lpstr>
      <vt:lpstr>Playfair Display</vt:lpstr>
      <vt:lpstr>Times New Roman</vt:lpstr>
      <vt:lpstr>Tema di Office</vt:lpstr>
      <vt:lpstr>I LATI OSCURI DI INTERNET</vt:lpstr>
      <vt:lpstr>Safer Internet Day</vt:lpstr>
      <vt:lpstr>Password-Man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HIKIKOMORI</vt:lpstr>
      <vt:lpstr>GRAZIE PER L’ATTENZIONE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Safer Internet Day</dc:title>
  <dc:creator>Utente</dc:creator>
  <cp:lastModifiedBy>Account Microsoft</cp:lastModifiedBy>
  <cp:revision>38</cp:revision>
  <dcterms:created xsi:type="dcterms:W3CDTF">2022-02-02T09:24:26Z</dcterms:created>
  <dcterms:modified xsi:type="dcterms:W3CDTF">2022-02-07T12:33:43Z</dcterms:modified>
</cp:coreProperties>
</file>