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2"/>
  </p:notesMasterIdLst>
  <p:sldIdLst>
    <p:sldId id="258" r:id="rId2"/>
    <p:sldId id="264" r:id="rId3"/>
    <p:sldId id="265" r:id="rId4"/>
    <p:sldId id="266" r:id="rId5"/>
    <p:sldId id="269" r:id="rId6"/>
    <p:sldId id="262" r:id="rId7"/>
    <p:sldId id="256" r:id="rId8"/>
    <p:sldId id="267" r:id="rId9"/>
    <p:sldId id="259" r:id="rId10"/>
    <p:sldId id="268" r:id="rId1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ezione predefinita" id="{A3E7B8D1-C89F-41C3-9FA7-205AD3A37E5B}">
          <p14:sldIdLst>
            <p14:sldId id="258"/>
            <p14:sldId id="264"/>
            <p14:sldId id="265"/>
            <p14:sldId id="266"/>
            <p14:sldId id="269"/>
            <p14:sldId id="262"/>
            <p14:sldId id="256"/>
            <p14:sldId id="267"/>
            <p14:sldId id="259"/>
            <p14:sldId id="268"/>
          </p14:sldIdLst>
        </p14:section>
        <p14:section name="Sezione senza titolo" id="{DA351942-9E7C-4F97-AA64-D6A38EA5B3AF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4261"/>
    <a:srgbClr val="CC0099"/>
    <a:srgbClr val="FF0066"/>
    <a:srgbClr val="FF00FF"/>
    <a:srgbClr val="FF33CC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8" d="100"/>
          <a:sy n="88" d="100"/>
        </p:scale>
        <p:origin x="792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08552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4466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20407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1956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125168f31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125168f31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1045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="" xmlns:a16="http://schemas.microsoft.com/office/drawing/2014/main" id="{D5D60E9B-30F2-4FE7-8CB7-785EA2CB6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="" xmlns:a16="http://schemas.microsoft.com/office/drawing/2014/main" id="{B629AB99-5E38-47BC-A8B8-D4A91D2B5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="" xmlns:a16="http://schemas.microsoft.com/office/drawing/2014/main" id="{9E0E1D35-6B30-445F-9A54-C24A3F936B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38A641A-8EBF-4551-9402-22FBA15C2CE1}" type="datetimeFigureOut">
              <a:rPr lang="it-IT" smtClean="0"/>
              <a:t>07/02/2022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="" xmlns:a16="http://schemas.microsoft.com/office/drawing/2014/main" id="{0D574F51-F99A-496E-81DA-8F3EDE2AE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="" xmlns:a16="http://schemas.microsoft.com/office/drawing/2014/main" id="{E1AB8411-7EED-4F5E-BF9F-64932D00F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0D4C9-3D3B-46C8-8295-AFA65258B4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4384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winning.it/evidenza/cyberbullismo-una-guida-per-genitori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-atti.blogspot.com/2010/03/giallo.html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3" y="0"/>
            <a:ext cx="9122434" cy="5143500"/>
          </a:xfrm>
          <a:prstGeom prst="rect">
            <a:avLst/>
          </a:prstGeom>
        </p:spPr>
      </p:pic>
      <p:pic>
        <p:nvPicPr>
          <p:cNvPr id="2" name="overdrive-matrika-main-version-03-04-1168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0"/>
            <a:ext cx="609600" cy="6096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847114" y="1175656"/>
            <a:ext cx="457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>
                <a:solidFill>
                  <a:schemeClr val="bg1"/>
                </a:solidFill>
              </a:rPr>
              <a:t>n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402385" y="1154627"/>
            <a:ext cx="457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chemeClr val="bg1"/>
                </a:solidFill>
              </a:rPr>
              <a:t>,</a:t>
            </a:r>
            <a:endParaRPr lang="it-IT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401704"/>
      </p:ext>
    </p:extLst>
  </p:cSld>
  <p:clrMapOvr>
    <a:masterClrMapping/>
  </p:clrMapOvr>
  <p:transition spd="slow" advTm="7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1">
            <a:extLst>
              <a:ext uri="{FF2B5EF4-FFF2-40B4-BE49-F238E27FC236}">
                <a16:creationId xmlns:a16="http://schemas.microsoft.com/office/drawing/2014/main" xmlns="" id="{CC556A7B-B209-45FA-8752-E89E4E4163F5}"/>
              </a:ext>
            </a:extLst>
          </p:cNvPr>
          <p:cNvSpPr txBox="1">
            <a:spLocks/>
          </p:cNvSpPr>
          <p:nvPr/>
        </p:nvSpPr>
        <p:spPr>
          <a:xfrm>
            <a:off x="372535" y="3374288"/>
            <a:ext cx="8229600" cy="15904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400" b="1" i="1" dirty="0" smtClean="0">
                <a:latin typeface="Source Code Pro Black"/>
              </a:rPr>
              <a:t>ISTITUTO COMPRENSIVO DI  ROBBIO</a:t>
            </a:r>
          </a:p>
          <a:p>
            <a:endParaRPr lang="it-IT" sz="4000" b="1" i="1" dirty="0" smtClean="0">
              <a:latin typeface="Source Code Pro Black"/>
            </a:endParaRPr>
          </a:p>
          <a:p>
            <a:r>
              <a:rPr lang="it-IT" sz="3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Code Pro Black"/>
              </a:rPr>
              <a:t>CLASSE IIIB</a:t>
            </a:r>
          </a:p>
          <a:p>
            <a:endParaRPr lang="it-IT" sz="4000" b="1" i="1" dirty="0">
              <a:latin typeface="Source Code Pro Black"/>
            </a:endParaRPr>
          </a:p>
          <a:p>
            <a:r>
              <a:rPr lang="it-IT" sz="2900" b="1" i="1" dirty="0" smtClean="0">
                <a:latin typeface="Source Code Pro Black"/>
              </a:rPr>
              <a:t>A.S. 2021/2022</a:t>
            </a:r>
            <a:endParaRPr lang="it-IT" sz="2900" b="1" i="1" dirty="0">
              <a:latin typeface="Source Code Pro Black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xmlns="" id="{CC556A7B-B209-45FA-8752-E89E4E4163F5}"/>
              </a:ext>
            </a:extLst>
          </p:cNvPr>
          <p:cNvSpPr txBox="1">
            <a:spLocks/>
          </p:cNvSpPr>
          <p:nvPr/>
        </p:nvSpPr>
        <p:spPr>
          <a:xfrm>
            <a:off x="0" y="1167039"/>
            <a:ext cx="5864200" cy="879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b="1" i="1" dirty="0" smtClean="0">
                <a:solidFill>
                  <a:schemeClr val="tx1"/>
                </a:solidFill>
                <a:latin typeface="Source Code Pro Black"/>
              </a:rPr>
              <a:t>GRAZIE PER L’ATTENZIONE</a:t>
            </a:r>
            <a:endParaRPr lang="it-IT" b="1" i="1" dirty="0">
              <a:solidFill>
                <a:schemeClr val="tx1"/>
              </a:solidFill>
              <a:latin typeface="Source Code Pro Black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067185" y="-202984"/>
            <a:ext cx="2873829" cy="3279798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490857" y="2569029"/>
            <a:ext cx="65314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smtClean="0"/>
              <a:t>Evelina</a:t>
            </a:r>
          </a:p>
        </p:txBody>
      </p:sp>
    </p:spTree>
    <p:extLst>
      <p:ext uri="{BB962C8B-B14F-4D97-AF65-F5344CB8AC3E}">
        <p14:creationId xmlns:p14="http://schemas.microsoft.com/office/powerpoint/2010/main" val="1478537549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="" xmlns:a16="http://schemas.microsoft.com/office/drawing/2014/main" id="{A26F2A36-E9B1-4E82-8953-E26C0C0018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" y="0"/>
            <a:ext cx="91392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228589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30000"/>
                <a:lumOff val="7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="" xmlns:a16="http://schemas.microsoft.com/office/drawing/2014/main" id="{643F7F62-69D1-493E-8EFB-4196E059C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="" xmlns:a16="http://schemas.microsoft.com/office/drawing/2014/main" id="{BA8CF0F3-AAA6-4F79-B66D-99DC39B921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4923" y="2300"/>
            <a:ext cx="2555630" cy="2539562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="" xmlns:a16="http://schemas.microsoft.com/office/drawing/2014/main" id="{75BB5A45-51A1-4D9C-BDF9-1EDC58EF3A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70114" y="3093305"/>
            <a:ext cx="5873886" cy="205153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="" xmlns:a16="http://schemas.microsoft.com/office/drawing/2014/main" id="{5AD36DBE-916F-4FCD-BEB0-90B936F55D26}"/>
              </a:ext>
            </a:extLst>
          </p:cNvPr>
          <p:cNvSpPr txBox="1"/>
          <p:nvPr/>
        </p:nvSpPr>
        <p:spPr>
          <a:xfrm rot="19527645">
            <a:off x="121851" y="539036"/>
            <a:ext cx="283330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Il cyberbullismo è una tipologia di bullismo che può essere attuata dal bullo in qualsiasi momento mediante strumenti informatici come i </a:t>
            </a:r>
            <a:r>
              <a:rPr lang="it-IT" sz="20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social.</a:t>
            </a:r>
            <a:endParaRPr lang="it-IT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="" xmlns:a16="http://schemas.microsoft.com/office/drawing/2014/main" id="{3911D547-CD6D-4D72-9EB1-C309B3DE9135}"/>
              </a:ext>
            </a:extLst>
          </p:cNvPr>
          <p:cNvSpPr txBox="1"/>
          <p:nvPr/>
        </p:nvSpPr>
        <p:spPr>
          <a:xfrm rot="1201240">
            <a:off x="5931649" y="395980"/>
            <a:ext cx="31725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Sebbene il cyberbullismo si possa esprimere in molteplici modi, nella vita della vittima ritroveremo in ogni caso umiliazione, denigrazione eccetera…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="" xmlns:a16="http://schemas.microsoft.com/office/drawing/2014/main" id="{E82F08C7-1E3E-4162-93FC-0F53F5322498}"/>
              </a:ext>
            </a:extLst>
          </p:cNvPr>
          <p:cNvSpPr txBox="1"/>
          <p:nvPr/>
        </p:nvSpPr>
        <p:spPr>
          <a:xfrm>
            <a:off x="83946" y="3126876"/>
            <a:ext cx="31022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La legge del 29 maggio 2017 si pone l’obbiettivo di contrastare il fenomeno in tutte le sue manifestazioni, si prendono da quel periodo in poi dei provvedimenti a favore di tutte le vittime, senza distinzioni di 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età.</a:t>
            </a:r>
            <a:endPara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="" xmlns:a16="http://schemas.microsoft.com/office/drawing/2014/main" id="{B01083E9-BBC7-49A0-AF15-43504F202DA0}"/>
              </a:ext>
            </a:extLst>
          </p:cNvPr>
          <p:cNvSpPr txBox="1"/>
          <p:nvPr/>
        </p:nvSpPr>
        <p:spPr>
          <a:xfrm>
            <a:off x="6234712" y="2157189"/>
            <a:ext cx="29073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La costante riduzione </a:t>
            </a: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dell’età 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con </a:t>
            </a: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cui le nuove generazioni hanno accesso ad uno </a:t>
            </a:r>
            <a:r>
              <a:rPr lang="it-IT" sz="2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smartphone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, senza a volte </a:t>
            </a: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il controllo dei 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genitori, determina </a:t>
            </a:r>
            <a:r>
              <a:rPr lang="it-IT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la costante crescita del 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uhaus 93" panose="04030905020B02020C02" pitchFamily="82" charset="0"/>
              </a:rPr>
              <a:t>fenomeno.</a:t>
            </a:r>
            <a:endPara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uhaus 93" panose="04030905020B02020C02" pitchFamily="82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863" y="87085"/>
            <a:ext cx="9143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smtClean="0"/>
              <a:t>Evelina</a:t>
            </a:r>
          </a:p>
          <a:p>
            <a:r>
              <a:rPr lang="it-IT" sz="1050" dirty="0" smtClean="0"/>
              <a:t>Gabriele</a:t>
            </a:r>
          </a:p>
          <a:p>
            <a:r>
              <a:rPr lang="it-IT" sz="1050" dirty="0" smtClean="0"/>
              <a:t>Simone</a:t>
            </a:r>
          </a:p>
          <a:p>
            <a:r>
              <a:rPr lang="it-IT" sz="1050" dirty="0" smtClean="0"/>
              <a:t>Alessandro</a:t>
            </a:r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3694144944"/>
      </p:ext>
    </p:extLst>
  </p:cSld>
  <p:clrMapOvr>
    <a:masterClrMapping/>
  </p:clrMapOvr>
  <p:transition spd="slow" advTm="7000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9144000" cy="1071120"/>
          </a:xfrm>
          <a:prstGeom prst="rect">
            <a:avLst/>
          </a:prstGeom>
          <a:ln w="57150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b="1" dirty="0" smtClean="0"/>
              <a:t>I RISCHI DI INTERNET</a:t>
            </a:r>
            <a:endParaRPr lang="it-IT" b="1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2926080" y="1476153"/>
            <a:ext cx="6217920" cy="3168109"/>
          </a:xfrm>
          <a:prstGeom prst="rect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dirty="0">
                <a:solidFill>
                  <a:schemeClr val="dk1"/>
                </a:solidFill>
              </a:rPr>
              <a:t>Ci sono molti rischi quando si naviga su </a:t>
            </a:r>
            <a:r>
              <a:rPr lang="it" b="1" dirty="0" smtClean="0">
                <a:solidFill>
                  <a:schemeClr val="dk1"/>
                </a:solidFill>
              </a:rPr>
              <a:t>Internet, uno </a:t>
            </a:r>
            <a:r>
              <a:rPr lang="it" b="1" dirty="0">
                <a:solidFill>
                  <a:schemeClr val="dk1"/>
                </a:solidFill>
              </a:rPr>
              <a:t>tra questi è l’invasione della </a:t>
            </a:r>
            <a:r>
              <a:rPr lang="it" b="1" dirty="0" smtClean="0">
                <a:solidFill>
                  <a:schemeClr val="dk1"/>
                </a:solidFill>
              </a:rPr>
              <a:t>privacy. Per </a:t>
            </a:r>
            <a:r>
              <a:rPr lang="it" b="1" dirty="0">
                <a:solidFill>
                  <a:schemeClr val="dk1"/>
                </a:solidFill>
              </a:rPr>
              <a:t>questo</a:t>
            </a:r>
            <a:r>
              <a:rPr lang="it" b="1" dirty="0" smtClean="0">
                <a:solidFill>
                  <a:schemeClr val="dk1"/>
                </a:solidFill>
              </a:rPr>
              <a:t>, infatti, esiste la </a:t>
            </a:r>
            <a:r>
              <a:rPr lang="it" sz="3000" b="1" dirty="0" smtClean="0">
                <a:solidFill>
                  <a:schemeClr val="dk1"/>
                </a:solidFill>
              </a:rPr>
              <a:t>PASSWORD </a:t>
            </a:r>
            <a:r>
              <a:rPr lang="it" b="1" dirty="0" smtClean="0">
                <a:solidFill>
                  <a:schemeClr val="dk1"/>
                </a:solidFill>
              </a:rPr>
              <a:t>che </a:t>
            </a:r>
            <a:r>
              <a:rPr lang="it" b="1" dirty="0">
                <a:solidFill>
                  <a:schemeClr val="dk1"/>
                </a:solidFill>
              </a:rPr>
              <a:t>ci </a:t>
            </a:r>
            <a:r>
              <a:rPr lang="it" b="1" dirty="0" smtClean="0">
                <a:solidFill>
                  <a:schemeClr val="dk1"/>
                </a:solidFill>
              </a:rPr>
              <a:t>aiuta </a:t>
            </a:r>
            <a:r>
              <a:rPr lang="it" b="1" dirty="0">
                <a:solidFill>
                  <a:schemeClr val="dk1"/>
                </a:solidFill>
              </a:rPr>
              <a:t>a </a:t>
            </a:r>
            <a:r>
              <a:rPr lang="it" b="1" dirty="0" smtClean="0">
                <a:solidFill>
                  <a:schemeClr val="dk1"/>
                </a:solidFill>
              </a:rPr>
              <a:t>proteggere i dati dei nostri account e dispositivi.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it" b="1" dirty="0" smtClean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 dirty="0" smtClean="0">
                <a:solidFill>
                  <a:schemeClr val="dk1"/>
                </a:solidFill>
              </a:rPr>
              <a:t>La </a:t>
            </a:r>
            <a:r>
              <a:rPr lang="it" b="1" dirty="0">
                <a:solidFill>
                  <a:schemeClr val="dk1"/>
                </a:solidFill>
              </a:rPr>
              <a:t>password non deve contenere nomi</a:t>
            </a:r>
            <a:r>
              <a:rPr lang="it" b="1" dirty="0" smtClean="0">
                <a:solidFill>
                  <a:schemeClr val="dk1"/>
                </a:solidFill>
              </a:rPr>
              <a:t>, cognomi, date </a:t>
            </a:r>
            <a:r>
              <a:rPr lang="it" b="1" dirty="0">
                <a:solidFill>
                  <a:schemeClr val="dk1"/>
                </a:solidFill>
              </a:rPr>
              <a:t>di nascita o altre </a:t>
            </a:r>
            <a:r>
              <a:rPr lang="it" b="1" dirty="0" smtClean="0">
                <a:solidFill>
                  <a:schemeClr val="dk1"/>
                </a:solidFill>
              </a:rPr>
              <a:t>informazioni </a:t>
            </a:r>
            <a:r>
              <a:rPr lang="it" b="1" dirty="0">
                <a:solidFill>
                  <a:schemeClr val="dk1"/>
                </a:solidFill>
              </a:rPr>
              <a:t>esplicite che un hacker potrebbe </a:t>
            </a:r>
            <a:r>
              <a:rPr lang="it" b="1" dirty="0" smtClean="0">
                <a:solidFill>
                  <a:schemeClr val="dk1"/>
                </a:solidFill>
              </a:rPr>
              <a:t>individuare facilmente ed utilizzare per entrare nei nostri dispositivi. </a:t>
            </a:r>
            <a:endParaRPr b="1" dirty="0">
              <a:solidFill>
                <a:schemeClr val="dk1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-5400000">
            <a:off x="-322225" y="1705529"/>
            <a:ext cx="3486809" cy="270935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asellaDiTesto 4"/>
          <p:cNvSpPr txBox="1"/>
          <p:nvPr/>
        </p:nvSpPr>
        <p:spPr>
          <a:xfrm>
            <a:off x="5863" y="87085"/>
            <a:ext cx="9143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smtClean="0"/>
              <a:t>Lorenzo</a:t>
            </a:r>
          </a:p>
          <a:p>
            <a:r>
              <a:rPr lang="it-IT" sz="1050" dirty="0" smtClean="0"/>
              <a:t>Emma</a:t>
            </a:r>
          </a:p>
          <a:p>
            <a:r>
              <a:rPr lang="it-IT" sz="1050" dirty="0" smtClean="0"/>
              <a:t>Sofia</a:t>
            </a:r>
          </a:p>
          <a:p>
            <a:r>
              <a:rPr lang="it-IT" sz="1050" dirty="0" smtClean="0"/>
              <a:t>Riccardo</a:t>
            </a:r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3419501795"/>
      </p:ext>
    </p:extLst>
  </p:cSld>
  <p:clrMapOvr>
    <a:masterClrMapping/>
  </p:clrMapOvr>
  <p:transition spd="slow" advTm="7000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uovo progetto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2422.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773828"/>
      </p:ext>
    </p:extLst>
  </p:cSld>
  <p:clrMapOvr>
    <a:masterClrMapping/>
  </p:clrMapOvr>
  <p:transition spd="slow" advClick="0" advTm="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0099"/>
            </a:gs>
            <a:gs pos="100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8327572" y="4728002"/>
            <a:ext cx="81642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smtClean="0"/>
              <a:t>Christian</a:t>
            </a:r>
          </a:p>
          <a:p>
            <a:r>
              <a:rPr lang="it-IT" sz="1050" dirty="0" smtClean="0"/>
              <a:t>Gregorio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0" r="64292"/>
          <a:stretch/>
        </p:blipFill>
        <p:spPr>
          <a:xfrm>
            <a:off x="951694" y="608680"/>
            <a:ext cx="2860141" cy="4327071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 rot="16200000">
            <a:off x="-1463287" y="1862339"/>
            <a:ext cx="3998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b="1" dirty="0" smtClean="0">
                <a:latin typeface="Arial Black" panose="020B0A04020102020204" pitchFamily="34" charset="0"/>
              </a:rPr>
              <a:t>FOLLOWER</a:t>
            </a:r>
            <a:endParaRPr lang="it-IT" sz="4800" b="1" dirty="0">
              <a:latin typeface="Arial Black" panose="020B0A04020102020204" pitchFamily="34" charset="0"/>
            </a:endParaRPr>
          </a:p>
        </p:txBody>
      </p:sp>
      <p:sp>
        <p:nvSpPr>
          <p:cNvPr id="9" name="Onda 1 8"/>
          <p:cNvSpPr/>
          <p:nvPr/>
        </p:nvSpPr>
        <p:spPr>
          <a:xfrm>
            <a:off x="3967312" y="2947306"/>
            <a:ext cx="4572000" cy="1961382"/>
          </a:xfrm>
          <a:prstGeom prst="wave">
            <a:avLst/>
          </a:prstGeom>
          <a:noFill/>
          <a:ln w="38100">
            <a:solidFill>
              <a:srgbClr val="AC42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nda 1 10"/>
          <p:cNvSpPr/>
          <p:nvPr/>
        </p:nvSpPr>
        <p:spPr>
          <a:xfrm>
            <a:off x="3967312" y="0"/>
            <a:ext cx="4572000" cy="3293965"/>
          </a:xfrm>
          <a:prstGeom prst="wave">
            <a:avLst/>
          </a:prstGeom>
          <a:noFill/>
          <a:ln w="28575">
            <a:solidFill>
              <a:srgbClr val="AC42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7 12"/>
          <p:cNvCxnSpPr/>
          <p:nvPr/>
        </p:nvCxnSpPr>
        <p:spPr>
          <a:xfrm rot="5400000" flipH="1" flipV="1">
            <a:off x="3243944" y="1676400"/>
            <a:ext cx="914399" cy="544286"/>
          </a:xfrm>
          <a:prstGeom prst="curvedConnector3">
            <a:avLst/>
          </a:prstGeom>
          <a:ln w="28575">
            <a:solidFill>
              <a:srgbClr val="AC42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7 13"/>
          <p:cNvCxnSpPr/>
          <p:nvPr/>
        </p:nvCxnSpPr>
        <p:spPr>
          <a:xfrm>
            <a:off x="3129111" y="3137809"/>
            <a:ext cx="838201" cy="348342"/>
          </a:xfrm>
          <a:prstGeom prst="curvedConnector3">
            <a:avLst/>
          </a:prstGeom>
          <a:ln w="28575">
            <a:solidFill>
              <a:srgbClr val="AC426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/>
        </p:nvSpPr>
        <p:spPr>
          <a:xfrm rot="943475">
            <a:off x="548947" y="3804352"/>
            <a:ext cx="3998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 smtClean="0">
                <a:latin typeface="Arial Black" panose="020B0A04020102020204" pitchFamily="34" charset="0"/>
              </a:rPr>
              <a:t>Tion</a:t>
            </a:r>
            <a:endParaRPr lang="it-IT" sz="2000" b="1" dirty="0">
              <a:latin typeface="Arial Black" panose="020B0A0402010202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848100" y="625000"/>
            <a:ext cx="5295900" cy="1966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4625" marR="661035">
              <a:lnSpc>
                <a:spcPct val="97000"/>
              </a:lnSpc>
              <a:spcBef>
                <a:spcPts val="1395"/>
              </a:spcBef>
            </a:pPr>
            <a:r>
              <a:rPr lang="it-IT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Un </a:t>
            </a:r>
            <a:r>
              <a:rPr lang="it-IT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follower</a:t>
            </a:r>
            <a:r>
              <a:rPr lang="it-IT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rappresenta un utente che sceglie di visualizzare tutti i contenuti di un altro utente in modo tale da  </a:t>
            </a:r>
            <a:r>
              <a:rPr lang="it-IT" i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tenersi </a:t>
            </a:r>
            <a:r>
              <a:rPr lang="it-IT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costantemente aggiornato su quello che quest'ultimo pubblica . I social hanno tutti una loro sezione chiamata "  news/</a:t>
            </a:r>
            <a:r>
              <a:rPr lang="it-IT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feed</a:t>
            </a:r>
            <a:r>
              <a:rPr lang="it-IT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" , che permette di trasmettere le notizie ai loro rispettivi fruitori. </a:t>
            </a:r>
            <a:endParaRPr lang="it-IT" sz="800" i="1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174625" marR="325120">
              <a:lnSpc>
                <a:spcPct val="96000"/>
              </a:lnSpc>
            </a:pPr>
            <a:r>
              <a:rPr lang="it-IT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 </a:t>
            </a:r>
            <a:r>
              <a:rPr lang="it-IT" i="1" dirty="0" err="1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followers</a:t>
            </a:r>
            <a:r>
              <a:rPr lang="it-IT" i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sono </a:t>
            </a:r>
            <a:r>
              <a:rPr lang="it-IT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una cosa distinta dai </a:t>
            </a:r>
            <a:r>
              <a:rPr lang="it-IT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like</a:t>
            </a:r>
            <a:r>
              <a:rPr lang="it-IT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, dai </a:t>
            </a:r>
            <a:r>
              <a:rPr lang="it-IT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tweet</a:t>
            </a:r>
            <a:r>
              <a:rPr lang="it-IT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e le </a:t>
            </a:r>
            <a:r>
              <a:rPr lang="it-IT" i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condivisioni indicano </a:t>
            </a:r>
            <a:r>
              <a:rPr lang="it-IT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che le persone trovano interessante </a:t>
            </a:r>
            <a:r>
              <a:rPr lang="it-IT" i="1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quanto pubblicato da una persona.</a:t>
            </a:r>
            <a:endParaRPr lang="it-IT" sz="800" i="1" dirty="0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967312" y="3374912"/>
            <a:ext cx="4572000" cy="1158651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20320">
              <a:lnSpc>
                <a:spcPct val="99000"/>
              </a:lnSpc>
              <a:spcBef>
                <a:spcPts val="4630"/>
              </a:spcBef>
            </a:pPr>
            <a:r>
              <a:rPr lang="it-IT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Diventando </a:t>
            </a:r>
            <a:r>
              <a:rPr lang="it-IT" i="1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influencer</a:t>
            </a:r>
            <a:r>
              <a:rPr lang="it-IT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, brand di tutto il mondo possono contattarti se sono  interessati a te e farti sponsorizzare un loro oggetto o capo d'abbigliamento.  Anche tu stesso puoi sponsorizzare il tuo marchio/brand . In modo tale da  vendere .</a:t>
            </a:r>
            <a:endParaRPr lang="it-IT" sz="800" i="1" dirty="0">
              <a:solidFill>
                <a:schemeClr val="tx1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582621"/>
      </p:ext>
    </p:extLst>
  </p:cSld>
  <p:clrMapOvr>
    <a:masterClrMapping/>
  </p:clrMapOvr>
  <p:transition spd="slow" advTm="7000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428625" y="181450"/>
            <a:ext cx="2196600" cy="5541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chemeClr val="lt1"/>
                </a:solidFill>
              </a:rPr>
              <a:t>SCANDALO!!!</a:t>
            </a:r>
            <a:endParaRPr sz="2700">
              <a:solidFill>
                <a:schemeClr val="lt1"/>
              </a:solidFill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428625" y="3032525"/>
            <a:ext cx="3321900" cy="1778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460775" y="1200150"/>
            <a:ext cx="3857700" cy="21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3"/>
          <p:cNvSpPr txBox="1"/>
          <p:nvPr/>
        </p:nvSpPr>
        <p:spPr>
          <a:xfrm>
            <a:off x="4725600" y="1221575"/>
            <a:ext cx="3857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3"/>
          <p:cNvSpPr txBox="1"/>
          <p:nvPr/>
        </p:nvSpPr>
        <p:spPr>
          <a:xfrm>
            <a:off x="439350" y="1243025"/>
            <a:ext cx="4200600" cy="22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 b="1"/>
              <a:t>I nostri inviati d’eccellenza, sincronizzati sulla frequenza SECRETATA DAL GOVERNO che permette di ascoltare l’audio dei chip INGERITI DAGLI SCHIAVI DEL SISTEMA che bevono dal rubinetto, hanno scoperto un fatto SCANDALOSO!!!</a:t>
            </a:r>
            <a:endParaRPr sz="1800" b="1"/>
          </a:p>
        </p:txBody>
      </p:sp>
      <p:sp>
        <p:nvSpPr>
          <p:cNvPr id="59" name="Google Shape;59;p13"/>
          <p:cNvSpPr txBox="1"/>
          <p:nvPr/>
        </p:nvSpPr>
        <p:spPr>
          <a:xfrm>
            <a:off x="4747025" y="1264450"/>
            <a:ext cx="414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3"/>
          <p:cNvSpPr txBox="1"/>
          <p:nvPr/>
        </p:nvSpPr>
        <p:spPr>
          <a:xfrm>
            <a:off x="4757750" y="1296600"/>
            <a:ext cx="39432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700" b="1"/>
              <a:t>Ebbene cari lettori IL DUCA PEPPE HA UNA RELAZIONE CON GIGIA L’EREDITIERA!!</a:t>
            </a:r>
            <a:endParaRPr sz="1700" b="1"/>
          </a:p>
        </p:txBody>
      </p:sp>
      <p:sp>
        <p:nvSpPr>
          <p:cNvPr id="61" name="Google Shape;61;p13"/>
          <p:cNvSpPr txBox="1"/>
          <p:nvPr/>
        </p:nvSpPr>
        <p:spPr>
          <a:xfrm>
            <a:off x="4800600" y="2336700"/>
            <a:ext cx="1650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/>
              <a:t>Fonte: microchip segreti</a:t>
            </a:r>
            <a:endParaRPr sz="1000"/>
          </a:p>
        </p:txBody>
      </p:sp>
      <p:sp>
        <p:nvSpPr>
          <p:cNvPr id="62" name="Google Shape;62;p13"/>
          <p:cNvSpPr txBox="1"/>
          <p:nvPr/>
        </p:nvSpPr>
        <p:spPr>
          <a:xfrm>
            <a:off x="6515100" y="2336700"/>
            <a:ext cx="16503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/>
              <a:t>Autore: Fitth Izio</a:t>
            </a:r>
            <a:endParaRPr sz="1000"/>
          </a:p>
        </p:txBody>
      </p:sp>
      <p:pic>
        <p:nvPicPr>
          <p:cNvPr id="63" name="Google Shape;63;p13"/>
          <p:cNvPicPr preferRelativeResize="0"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50" y="2869363"/>
            <a:ext cx="2628900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75" y="3582175"/>
            <a:ext cx="1163900" cy="149817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3"/>
          <p:cNvSpPr txBox="1"/>
          <p:nvPr/>
        </p:nvSpPr>
        <p:spPr>
          <a:xfrm>
            <a:off x="1730750" y="3595575"/>
            <a:ext cx="1243200" cy="1046700"/>
          </a:xfrm>
          <a:prstGeom prst="rect">
            <a:avLst/>
          </a:prstGeom>
          <a:noFill/>
          <a:ln w="9525" cap="flat" cmpd="sng">
            <a:solidFill>
              <a:srgbClr val="4A86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u="sng">
                <a:solidFill>
                  <a:schemeClr val="accent1"/>
                </a:solidFill>
              </a:rPr>
              <a:t>CLICCA QUI</a:t>
            </a:r>
            <a:r>
              <a:rPr lang="it" u="sng"/>
              <a:t> </a:t>
            </a:r>
            <a:r>
              <a:rPr lang="it"/>
              <a:t>per vincere subito un Iphone 15!!!</a:t>
            </a:r>
            <a:endParaRPr/>
          </a:p>
        </p:txBody>
      </p:sp>
      <p:pic>
        <p:nvPicPr>
          <p:cNvPr id="66" name="Google Shape;66;p13"/>
          <p:cNvPicPr preferRelativeResize="0"/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375" y="1981388"/>
            <a:ext cx="1550625" cy="177867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3"/>
          <p:cNvSpPr txBox="1"/>
          <p:nvPr/>
        </p:nvSpPr>
        <p:spPr>
          <a:xfrm>
            <a:off x="5886450" y="2730200"/>
            <a:ext cx="1804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u="sng">
                <a:solidFill>
                  <a:schemeClr val="accent1"/>
                </a:solidFill>
              </a:rPr>
              <a:t>Perdere peso stando fermi</a:t>
            </a:r>
            <a:endParaRPr u="sng">
              <a:solidFill>
                <a:schemeClr val="accent1"/>
              </a:solidFill>
            </a:endParaRPr>
          </a:p>
        </p:txBody>
      </p:sp>
      <p:sp>
        <p:nvSpPr>
          <p:cNvPr id="68" name="Google Shape;68;p13"/>
          <p:cNvSpPr txBox="1"/>
          <p:nvPr/>
        </p:nvSpPr>
        <p:spPr>
          <a:xfrm>
            <a:off x="5942675" y="3345800"/>
            <a:ext cx="1650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u="sng">
                <a:solidFill>
                  <a:schemeClr val="accent1"/>
                </a:solidFill>
              </a:rPr>
              <a:t>Denti smaglianti con l’aceto!!!!</a:t>
            </a:r>
            <a:r>
              <a:rPr lang="it"/>
              <a:t> </a:t>
            </a:r>
            <a:endParaRPr/>
          </a:p>
        </p:txBody>
      </p:sp>
      <p:sp>
        <p:nvSpPr>
          <p:cNvPr id="69" name="Google Shape;69;p13"/>
          <p:cNvSpPr txBox="1"/>
          <p:nvPr/>
        </p:nvSpPr>
        <p:spPr>
          <a:xfrm>
            <a:off x="6021075" y="4088175"/>
            <a:ext cx="1367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u="sng">
                <a:solidFill>
                  <a:schemeClr val="accent1"/>
                </a:solidFill>
              </a:rPr>
              <a:t>10 dritte per incantare il tuo partner!!!!!</a:t>
            </a:r>
            <a:endParaRPr u="sng">
              <a:solidFill>
                <a:schemeClr val="accent1"/>
              </a:solidFill>
            </a:endParaRPr>
          </a:p>
        </p:txBody>
      </p:sp>
      <p:sp>
        <p:nvSpPr>
          <p:cNvPr id="70" name="Google Shape;70;p13"/>
          <p:cNvSpPr txBox="1"/>
          <p:nvPr/>
        </p:nvSpPr>
        <p:spPr>
          <a:xfrm>
            <a:off x="4746150" y="182775"/>
            <a:ext cx="3607800" cy="400200"/>
          </a:xfrm>
          <a:prstGeom prst="rect">
            <a:avLst/>
          </a:prstGeom>
          <a:solidFill>
            <a:srgbClr val="38761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dirty="0">
                <a:solidFill>
                  <a:schemeClr val="bg1"/>
                </a:solidFill>
              </a:rPr>
              <a:t>SOLO SU NOTTRUTH TROVI LA VERITA</a:t>
            </a:r>
            <a:r>
              <a:rPr lang="it" dirty="0">
                <a:solidFill>
                  <a:srgbClr val="00FF00"/>
                </a:solidFill>
              </a:rPr>
              <a:t>’</a:t>
            </a:r>
            <a:endParaRPr dirty="0">
              <a:solidFill>
                <a:srgbClr val="00FF00"/>
              </a:solidFill>
            </a:endParaRPr>
          </a:p>
        </p:txBody>
      </p:sp>
      <p:sp>
        <p:nvSpPr>
          <p:cNvPr id="71" name="Google Shape;71;p13"/>
          <p:cNvSpPr txBox="1"/>
          <p:nvPr/>
        </p:nvSpPr>
        <p:spPr>
          <a:xfrm>
            <a:off x="187700" y="992375"/>
            <a:ext cx="2059800" cy="3693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/>
              <a:t>Attenti alla qualità del testo</a:t>
            </a:r>
            <a:endParaRPr sz="1200"/>
          </a:p>
        </p:txBody>
      </p:sp>
      <p:cxnSp>
        <p:nvCxnSpPr>
          <p:cNvPr id="72" name="Google Shape;72;p13"/>
          <p:cNvCxnSpPr>
            <a:stCxn id="71" idx="2"/>
          </p:cNvCxnSpPr>
          <p:nvPr/>
        </p:nvCxnSpPr>
        <p:spPr>
          <a:xfrm>
            <a:off x="1217600" y="1361675"/>
            <a:ext cx="493800" cy="820200"/>
          </a:xfrm>
          <a:prstGeom prst="straightConnector1">
            <a:avLst/>
          </a:prstGeom>
          <a:noFill/>
          <a:ln w="38100" cap="flat" cmpd="sng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3" name="Google Shape;73;p13"/>
          <p:cNvSpPr txBox="1"/>
          <p:nvPr/>
        </p:nvSpPr>
        <p:spPr>
          <a:xfrm>
            <a:off x="3588250" y="816625"/>
            <a:ext cx="1164000" cy="7851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/>
              <a:t>Controllate l’attendibilità della fonte</a:t>
            </a:r>
            <a:endParaRPr sz="1300"/>
          </a:p>
        </p:txBody>
      </p:sp>
      <p:cxnSp>
        <p:nvCxnSpPr>
          <p:cNvPr id="74" name="Google Shape;74;p13"/>
          <p:cNvCxnSpPr>
            <a:endCxn id="61" idx="0"/>
          </p:cNvCxnSpPr>
          <p:nvPr/>
        </p:nvCxnSpPr>
        <p:spPr>
          <a:xfrm>
            <a:off x="4173150" y="1620900"/>
            <a:ext cx="1452600" cy="7158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5" name="Google Shape;75;p13"/>
          <p:cNvSpPr txBox="1"/>
          <p:nvPr/>
        </p:nvSpPr>
        <p:spPr>
          <a:xfrm>
            <a:off x="4989925" y="2600675"/>
            <a:ext cx="1031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u="sng"/>
              <a:t>INOLTRA</a:t>
            </a:r>
            <a:endParaRPr u="sng"/>
          </a:p>
        </p:txBody>
      </p:sp>
      <p:sp>
        <p:nvSpPr>
          <p:cNvPr id="76" name="Google Shape;76;p13"/>
          <p:cNvSpPr txBox="1"/>
          <p:nvPr/>
        </p:nvSpPr>
        <p:spPr>
          <a:xfrm>
            <a:off x="7464175" y="4022175"/>
            <a:ext cx="1452600" cy="8313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Usate il buonsenso e non condividete</a:t>
            </a:r>
            <a:endParaRPr/>
          </a:p>
        </p:txBody>
      </p:sp>
      <p:cxnSp>
        <p:nvCxnSpPr>
          <p:cNvPr id="77" name="Google Shape;77;p13"/>
          <p:cNvCxnSpPr>
            <a:endCxn id="75" idx="2"/>
          </p:cNvCxnSpPr>
          <p:nvPr/>
        </p:nvCxnSpPr>
        <p:spPr>
          <a:xfrm rot="10800000">
            <a:off x="5505475" y="3000875"/>
            <a:ext cx="2702100" cy="10092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8" name="Google Shape;78;p13"/>
          <p:cNvSpPr txBox="1"/>
          <p:nvPr/>
        </p:nvSpPr>
        <p:spPr>
          <a:xfrm>
            <a:off x="6823050" y="808275"/>
            <a:ext cx="2059800" cy="585000"/>
          </a:xfrm>
          <a:prstGeom prst="rect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/>
              <a:t>Controllate l’affidabilità dell’autore</a:t>
            </a:r>
            <a:endParaRPr sz="1300"/>
          </a:p>
        </p:txBody>
      </p:sp>
      <p:cxnSp>
        <p:nvCxnSpPr>
          <p:cNvPr id="79" name="Google Shape;79;p13"/>
          <p:cNvCxnSpPr>
            <a:endCxn id="62" idx="0"/>
          </p:cNvCxnSpPr>
          <p:nvPr/>
        </p:nvCxnSpPr>
        <p:spPr>
          <a:xfrm flipH="1">
            <a:off x="7340250" y="1425900"/>
            <a:ext cx="518700" cy="910800"/>
          </a:xfrm>
          <a:prstGeom prst="straightConnector1">
            <a:avLst/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8" name="CasellaDiTesto 27"/>
          <p:cNvSpPr txBox="1"/>
          <p:nvPr/>
        </p:nvSpPr>
        <p:spPr>
          <a:xfrm>
            <a:off x="-31121" y="4512869"/>
            <a:ext cx="81642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smtClean="0"/>
              <a:t>Thomas</a:t>
            </a:r>
          </a:p>
          <a:p>
            <a:r>
              <a:rPr lang="it-IT" sz="1050" dirty="0" smtClean="0"/>
              <a:t>Carlotta</a:t>
            </a:r>
          </a:p>
          <a:p>
            <a:r>
              <a:rPr lang="it-IT" sz="1050" dirty="0" smtClean="0"/>
              <a:t>Edoardo</a:t>
            </a:r>
            <a:endParaRPr lang="it-IT" sz="1050" dirty="0"/>
          </a:p>
        </p:txBody>
      </p:sp>
      <p:sp>
        <p:nvSpPr>
          <p:cNvPr id="2" name="Rettangolo 1"/>
          <p:cNvSpPr/>
          <p:nvPr/>
        </p:nvSpPr>
        <p:spPr>
          <a:xfrm>
            <a:off x="3960157" y="4913935"/>
            <a:ext cx="11288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" b="1" i="1" dirty="0"/>
              <a:t>Queen Bait</a:t>
            </a:r>
            <a:endParaRPr lang="it-IT" b="1" i="1" dirty="0"/>
          </a:p>
        </p:txBody>
      </p:sp>
    </p:spTree>
  </p:cSld>
  <p:clrMapOvr>
    <a:masterClrMapping/>
  </p:clrMapOvr>
  <p:transition spd="slow" advTm="7000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40000"/>
                <a:lumOff val="60000"/>
              </a:schemeClr>
            </a:gs>
            <a:gs pos="46000">
              <a:schemeClr val="accent2">
                <a:lumMod val="95000"/>
                <a:lumOff val="5000"/>
              </a:schemeClr>
            </a:gs>
            <a:gs pos="100000">
              <a:schemeClr val="accent2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 rot="132">
            <a:off x="151018" y="282047"/>
            <a:ext cx="6515784" cy="47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3600" b="1" i="1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SEXTING</a:t>
            </a:r>
          </a:p>
          <a:p>
            <a:pPr marL="0" lv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2000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Un </a:t>
            </a:r>
            <a:r>
              <a:rPr lang="it" sz="2000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altro rischio di </a:t>
            </a:r>
            <a:r>
              <a:rPr lang="it" sz="2000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Internet </a:t>
            </a:r>
            <a:r>
              <a:rPr lang="it" sz="2000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è la diffusione di foto private sul web</a:t>
            </a:r>
            <a:r>
              <a:rPr lang="it" sz="2000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 Questo </a:t>
            </a:r>
            <a:r>
              <a:rPr lang="it" sz="2000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fenomeno accade spesso e per vari motivi</a:t>
            </a:r>
            <a:r>
              <a:rPr lang="it" sz="2000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 Sui </a:t>
            </a:r>
            <a:r>
              <a:rPr lang="it" sz="2000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social infatti può capitare che una persona chieda una foto privata ad un’altra </a:t>
            </a:r>
            <a:r>
              <a:rPr lang="it" sz="2000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e che venga di conseguenza mandata, fidandosi </a:t>
            </a:r>
            <a:r>
              <a:rPr lang="it" sz="2000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e senza pensarci</a:t>
            </a:r>
            <a:r>
              <a:rPr lang="it" sz="2000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 Inviando </a:t>
            </a:r>
            <a:r>
              <a:rPr lang="it" sz="2000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la </a:t>
            </a:r>
            <a:r>
              <a:rPr lang="it" sz="2000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foto, </a:t>
            </a:r>
            <a:r>
              <a:rPr lang="it" sz="2000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la persona che la riceve potrebbe </a:t>
            </a:r>
            <a:r>
              <a:rPr lang="it" sz="2000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poi trasmetterla </a:t>
            </a:r>
            <a:r>
              <a:rPr lang="it" sz="2000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ad alcuni amici e cosi via</a:t>
            </a:r>
            <a:r>
              <a:rPr lang="it" sz="2000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. Se le foto possono essere eliminate dai dispositivi, è più complicato cancellarle definitivamente dalla rete di Internet. </a:t>
            </a:r>
            <a:r>
              <a:rPr lang="it" sz="2000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P</a:t>
            </a:r>
            <a:r>
              <a:rPr lang="it" sz="2000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ertanto si </a:t>
            </a:r>
            <a:r>
              <a:rPr lang="it" sz="2000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deve stare molto attenti a mandare foto </a:t>
            </a:r>
            <a:r>
              <a:rPr lang="it" sz="2000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personali </a:t>
            </a:r>
            <a:r>
              <a:rPr lang="it" sz="2000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e </a:t>
            </a:r>
            <a:r>
              <a:rPr lang="it" sz="2000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non bisogna fidarsi </a:t>
            </a:r>
            <a:r>
              <a:rPr lang="it" sz="2000" i="1" dirty="0">
                <a:solidFill>
                  <a:schemeClr val="bg1"/>
                </a:solidFill>
                <a:latin typeface="Bookman Old Style" panose="02050604050505020204" pitchFamily="18" charset="0"/>
              </a:rPr>
              <a:t>di chi </a:t>
            </a:r>
            <a:r>
              <a:rPr lang="it" sz="2000" i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le richiede.</a:t>
            </a:r>
            <a:endParaRPr sz="2000" i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-5400000">
            <a:off x="5857398" y="1275009"/>
            <a:ext cx="4096096" cy="2477106"/>
          </a:xfrm>
          <a:prstGeom prst="rect">
            <a:avLst/>
          </a:prstGeom>
          <a:gradFill>
            <a:gsLst>
              <a:gs pos="0">
                <a:srgbClr val="CC0099"/>
              </a:gs>
              <a:gs pos="100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</a:gradFill>
          <a:ln>
            <a:noFill/>
          </a:ln>
        </p:spPr>
      </p:pic>
      <p:sp>
        <p:nvSpPr>
          <p:cNvPr id="4" name="CasellaDiTesto 3"/>
          <p:cNvSpPr txBox="1"/>
          <p:nvPr/>
        </p:nvSpPr>
        <p:spPr>
          <a:xfrm>
            <a:off x="8501742" y="4583875"/>
            <a:ext cx="9143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smtClean="0">
                <a:solidFill>
                  <a:schemeClr val="bg1"/>
                </a:solidFill>
              </a:rPr>
              <a:t>Emma</a:t>
            </a:r>
          </a:p>
          <a:p>
            <a:r>
              <a:rPr lang="it-IT" sz="1050" dirty="0" smtClean="0">
                <a:solidFill>
                  <a:schemeClr val="bg1"/>
                </a:solidFill>
              </a:rPr>
              <a:t>Sofia</a:t>
            </a:r>
          </a:p>
        </p:txBody>
      </p:sp>
    </p:spTree>
    <p:extLst>
      <p:ext uri="{BB962C8B-B14F-4D97-AF65-F5344CB8AC3E}">
        <p14:creationId xmlns:p14="http://schemas.microsoft.com/office/powerpoint/2010/main" val="604109512"/>
      </p:ext>
    </p:extLst>
  </p:cSld>
  <p:clrMapOvr>
    <a:masterClrMapping/>
  </p:clrMapOvr>
  <p:transition spd="slow" advTm="7000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68" y="0"/>
            <a:ext cx="6919863" cy="51435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8218715" y="4278086"/>
            <a:ext cx="8164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smtClean="0"/>
              <a:t>Mattia</a:t>
            </a:r>
          </a:p>
          <a:p>
            <a:r>
              <a:rPr lang="it-IT" sz="1050" dirty="0" smtClean="0"/>
              <a:t>Rebecca</a:t>
            </a:r>
          </a:p>
          <a:p>
            <a:r>
              <a:rPr lang="it-IT" sz="1050" dirty="0" smtClean="0"/>
              <a:t>Benedetta</a:t>
            </a:r>
          </a:p>
          <a:p>
            <a:r>
              <a:rPr lang="it-IT" sz="1050" dirty="0" smtClean="0"/>
              <a:t>Letizia</a:t>
            </a:r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2299389413"/>
      </p:ext>
    </p:extLst>
  </p:cSld>
  <p:clrMapOvr>
    <a:masterClrMapping/>
  </p:clrMapOvr>
  <p:transition spd="slow" advTm="7000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298</TotalTime>
  <Words>561</Words>
  <Application>Microsoft Office PowerPoint</Application>
  <PresentationFormat>Presentazione su schermo (16:9)</PresentationFormat>
  <Paragraphs>59</Paragraphs>
  <Slides>10</Slides>
  <Notes>4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7" baseType="lpstr">
      <vt:lpstr>Arial</vt:lpstr>
      <vt:lpstr>Arial Black</vt:lpstr>
      <vt:lpstr>Bauhaus 93</vt:lpstr>
      <vt:lpstr>Bookman Old Style</vt:lpstr>
      <vt:lpstr>Calibri</vt:lpstr>
      <vt:lpstr>Source Code Pro Black</vt:lpstr>
      <vt:lpstr>Simple Light</vt:lpstr>
      <vt:lpstr>Presentazione standard di PowerPoint</vt:lpstr>
      <vt:lpstr>Presentazione standard di PowerPoint</vt:lpstr>
      <vt:lpstr>Presentazione standard di PowerPoint</vt:lpstr>
      <vt:lpstr>I RISCHI DI INTERNET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Account Microsoft</cp:lastModifiedBy>
  <cp:revision>32</cp:revision>
  <dcterms:modified xsi:type="dcterms:W3CDTF">2022-02-07T15:43:33Z</dcterms:modified>
</cp:coreProperties>
</file>