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475" r:id="rId3"/>
    <p:sldId id="476" r:id="rId4"/>
    <p:sldId id="506" r:id="rId5"/>
    <p:sldId id="509" r:id="rId6"/>
    <p:sldId id="479" r:id="rId7"/>
    <p:sldId id="480" r:id="rId8"/>
    <p:sldId id="546" r:id="rId9"/>
    <p:sldId id="542" r:id="rId10"/>
    <p:sldId id="481" r:id="rId11"/>
    <p:sldId id="514" r:id="rId12"/>
    <p:sldId id="515" r:id="rId13"/>
    <p:sldId id="260" r:id="rId14"/>
    <p:sldId id="516" r:id="rId15"/>
    <p:sldId id="261" r:id="rId16"/>
    <p:sldId id="517" r:id="rId17"/>
    <p:sldId id="266" r:id="rId18"/>
    <p:sldId id="518" r:id="rId19"/>
    <p:sldId id="460" r:id="rId20"/>
    <p:sldId id="519" r:id="rId21"/>
    <p:sldId id="272" r:id="rId22"/>
    <p:sldId id="520" r:id="rId23"/>
    <p:sldId id="269" r:id="rId24"/>
    <p:sldId id="547" r:id="rId25"/>
    <p:sldId id="548" r:id="rId26"/>
    <p:sldId id="531" r:id="rId27"/>
    <p:sldId id="543" r:id="rId28"/>
    <p:sldId id="541" r:id="rId29"/>
    <p:sldId id="540" r:id="rId30"/>
    <p:sldId id="521" r:id="rId31"/>
    <p:sldId id="281" r:id="rId32"/>
    <p:sldId id="5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Donnelly" userId="4568515972d114ea" providerId="LiveId" clId="{C85CA207-1B4E-4018-BE6D-77AC9E6F99D0}"/>
    <pc:docChg chg="custSel delSld modSld">
      <pc:chgData name="Vicky Donnelly" userId="4568515972d114ea" providerId="LiveId" clId="{C85CA207-1B4E-4018-BE6D-77AC9E6F99D0}" dt="2022-02-15T00:38:02.022" v="14" actId="47"/>
      <pc:docMkLst>
        <pc:docMk/>
      </pc:docMkLst>
      <pc:sldChg chg="modSp mod">
        <pc:chgData name="Vicky Donnelly" userId="4568515972d114ea" providerId="LiveId" clId="{C85CA207-1B4E-4018-BE6D-77AC9E6F99D0}" dt="2022-02-15T00:37:36.200" v="13" actId="20577"/>
        <pc:sldMkLst>
          <pc:docMk/>
          <pc:sldMk cId="3402887745" sldId="514"/>
        </pc:sldMkLst>
        <pc:spChg chg="mod">
          <ac:chgData name="Vicky Donnelly" userId="4568515972d114ea" providerId="LiveId" clId="{C85CA207-1B4E-4018-BE6D-77AC9E6F99D0}" dt="2022-02-15T00:37:36.200" v="13" actId="20577"/>
          <ac:spMkLst>
            <pc:docMk/>
            <pc:sldMk cId="3402887745" sldId="514"/>
            <ac:spMk id="2" creationId="{ABB07E0E-719F-4D03-8830-DD1BE19EABEB}"/>
          </ac:spMkLst>
        </pc:spChg>
      </pc:sldChg>
      <pc:sldChg chg="del">
        <pc:chgData name="Vicky Donnelly" userId="4568515972d114ea" providerId="LiveId" clId="{C85CA207-1B4E-4018-BE6D-77AC9E6F99D0}" dt="2022-02-15T00:38:02.022" v="14" actId="47"/>
        <pc:sldMkLst>
          <pc:docMk/>
          <pc:sldMk cId="2087048568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250AC-C1A2-474B-AC92-309B139F2B48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32F36-F956-43A4-9CFE-9347453B8D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519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18920-2171-47E5-88E9-A957316CD0F7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513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D821-70BE-4A13-847C-10C0F9363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AD003-7943-435A-9F01-212C7C69D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BA63-DDE3-4095-9A3E-8B5DB776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EE47-0693-4A77-8651-4F3CF90D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2CC78-AD67-45AC-950D-5C2F6817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86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859A-333C-466C-B6CC-D0ECC82A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78C4C-56E4-4B72-B269-CF80A4753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94CB-4A18-436E-BB66-67703E78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3236-DC3B-4B68-A8A7-3A685705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EE3C0-1216-48E0-B33F-1418F1A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32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8F62F-A082-4E97-AD90-AAA122A37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05A79-BBE8-4FDB-A27D-69554683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3D80-8286-4C75-A708-C514E49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CECC-12EA-4216-AA03-C31B30F8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B29B5-EAF5-4104-9927-004B8D47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807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56EF-8722-4605-B4D8-CFDE40DA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650E-B359-43F4-A6B5-6869A69BF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2DA15-2A86-43E8-84B4-47E31C1A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244C-7C82-4E36-8052-82B61B28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B6FB-6540-44D7-A294-BBD174E2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89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3A1F-82F9-4EA9-BB53-5229D241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0C18-9681-495C-A400-6E4801BF0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9B-4672-4DDA-AE7B-4811AA83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A4CC-1EC2-4725-B034-58804AEA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5B0B9-D565-4B91-9603-BAB3D4A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30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6D2E-7B3C-426B-8B3C-86968594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A448-DBBC-4CC3-A300-462FC1D14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82B6-EC16-4D1B-8E0B-C3BC1B9C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E9945-923B-4B87-8DEF-1E6A0493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FE8CC-09C8-4B09-8934-0D353788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1C2BC-F05D-4A5D-990B-A0F143FD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200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403C-1CBB-4E20-9C84-5A67E55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BD91-9AB9-45D5-8C9A-89E8DC2F5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61DDF-F0D3-42B4-857E-C556A3169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4BD23-BD13-4F31-8115-F2CD924AB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16FEF-F76A-4FED-AE69-EC9F92ACA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7FC21-2EBE-42B7-ABE6-E7177158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574EF-B19D-4C2A-BFC2-AD9265EB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E0370-AED8-4761-8F94-608394B1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5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FCC6-E0A3-4D66-B1A5-1EA8F2BE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BC6DA-3B5E-4B81-9987-EEB6D794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FCF8E-CA48-4382-88DC-C007F53D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6821D-F1C3-413F-8915-2CCE4FDC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12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53978-41A2-4C49-AEB2-E191E02A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7D67F-B90E-4DCA-BBF6-67C36316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F49D8-F842-41D1-8843-382DDFB0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770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7B94-F764-4D89-B195-10D43A3F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589B5-FD78-43DD-8BDC-340EAAD8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7082A-1131-4A14-A31A-29B0D83F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5D4E0-5233-4F6B-A3D2-982EBB15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C4B5F-0386-4092-BBC7-60F610F2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A0FD-EE9C-4501-B30B-8A25595A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388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4BDF-A5A1-456F-BDC3-42F9782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34B02-5AF3-40F8-8759-179B0D0D3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EAF65-6AAE-4FBC-BB08-9664ECFA3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44D9E-D2B6-48C6-8038-EAEF04F8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93743-2762-41B3-9F52-8D58F314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E99C0-C9F1-485E-8CC7-DD76B0CB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89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20223-A526-407D-B9BB-903A222A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04857-FAE3-47C7-87ED-1278B89DA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B6A9-FE1B-43A1-9FCB-FD391A55C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9254-C2EB-4029-95EE-920B756763A2}" type="datetimeFigureOut">
              <a:rPr lang="en-IE" smtClean="0"/>
              <a:t>14/02/2022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CFE8-1631-4645-8D39-5947BAB85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72616-DE96-48A2-AD35-7EDD677D1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B8ED-F1EA-4A03-B8DE-F07CAF8F87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400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SG.GEN.PARL.Z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vanabacik.com/womeninpolitics/#:~:text=As%20a%20result%20of%20the%20February%202020%20General,%28www.ipu.org%2C%2025.2.2020%2C%20not%20yet%20updated%20for%20the%20GE2020%29." TargetMode="External"/><Relationship Id="rId4" Type="http://schemas.openxmlformats.org/officeDocument/2006/relationships/hyperlink" Target="https://ec.europa.eu/eurostat/databrowser/view/sdg_05_50/default/table?lang=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ala.ie/literacy-and-numeracy-in-ireland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0A4B-2F81-4DC2-85AD-0D2F0AAF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002060"/>
                </a:solidFill>
              </a:rPr>
              <a:t>Welcome!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4CC1-9F06-4C07-BC98-8B8173860D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>
                <a:solidFill>
                  <a:srgbClr val="002060"/>
                </a:solidFill>
              </a:rPr>
              <a:t>There are a few questions over the coming slides to prompt thoughts, ideas and reflection.</a:t>
            </a:r>
          </a:p>
          <a:p>
            <a:pPr marL="0" indent="0">
              <a:buNone/>
            </a:pPr>
            <a:r>
              <a:rPr lang="en-IE" b="1" dirty="0">
                <a:solidFill>
                  <a:srgbClr val="002060"/>
                </a:solidFill>
              </a:rPr>
              <a:t>As a group, please give them your best shot – guesses are fine (no googling, please!) </a:t>
            </a:r>
          </a:p>
          <a:p>
            <a:pPr marL="0" indent="0">
              <a:buNone/>
            </a:pPr>
            <a:r>
              <a:rPr lang="en-IE" b="1" dirty="0">
                <a:solidFill>
                  <a:srgbClr val="002060"/>
                </a:solidFill>
              </a:rPr>
              <a:t>When you’ve gone through the questions together you can keep scrolling through the slides to check the answers.</a:t>
            </a:r>
            <a:endParaRPr lang="en-IE" dirty="0"/>
          </a:p>
        </p:txBody>
      </p:sp>
      <p:pic>
        <p:nvPicPr>
          <p:cNvPr id="13314" name="Picture 2" descr="Global Education Events - Home | Facebook">
            <a:extLst>
              <a:ext uri="{FF2B5EF4-FFF2-40B4-BE49-F238E27FC236}">
                <a16:creationId xmlns:a16="http://schemas.microsoft.com/office/drawing/2014/main" id="{CB6E74A4-8C5D-42E7-A504-A92A689D1A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35" y="1935647"/>
            <a:ext cx="4131294" cy="413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3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A6B3A-B98D-4E56-BC03-680D85B3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627696"/>
            <a:ext cx="3930944" cy="32285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latin typeface="+mn-lt"/>
              </a:rPr>
              <a:t>What was the most valuable traded item in 15</a:t>
            </a:r>
            <a:r>
              <a:rPr lang="en-US" b="1" baseline="30000" dirty="0">
                <a:latin typeface="+mn-lt"/>
              </a:rPr>
              <a:t>th</a:t>
            </a:r>
            <a:r>
              <a:rPr lang="en-US" b="1" dirty="0">
                <a:latin typeface="+mn-lt"/>
              </a:rPr>
              <a:t> Century Timbuktu? 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7AAB4-6534-427C-8812-7F6712EFA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1858" y="808523"/>
            <a:ext cx="4036333" cy="13090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Question 9: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History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D1B8DFD-D1BD-43AD-9ADE-F374CDED6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113" r="2" b="1289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4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7E0E-719F-4D03-8830-DD1BE19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797"/>
            <a:ext cx="5003501" cy="22637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Hope you enjoyed the questions. If you’d like to take a look at the answers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keep scrolling… 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CA1D-7039-44A9-A379-5427CBE97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040" y="3133724"/>
            <a:ext cx="5003501" cy="303847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Remember, the point of the quiz isn’t to get the most correct answers.  It actually doesn’t matter if </a:t>
            </a:r>
            <a:r>
              <a:rPr lang="en-US" sz="2200" i="1" dirty="0">
                <a:solidFill>
                  <a:srgbClr val="002060"/>
                </a:solidFill>
              </a:rPr>
              <a:t>none</a:t>
            </a:r>
            <a:r>
              <a:rPr lang="en-US" sz="2200" dirty="0">
                <a:solidFill>
                  <a:srgbClr val="002060"/>
                </a:solidFill>
              </a:rPr>
              <a:t> of the answers are correct. 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The point is to think about what these questions, and our answers to them, say to us about </a:t>
            </a:r>
            <a:r>
              <a:rPr lang="en-US" sz="2200" b="1" dirty="0">
                <a:solidFill>
                  <a:srgbClr val="002060"/>
                </a:solidFill>
              </a:rPr>
              <a:t>our picture of the world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  <a:br>
              <a:rPr lang="en-US" sz="2200" dirty="0">
                <a:solidFill>
                  <a:srgbClr val="002060"/>
                </a:solidFill>
              </a:rPr>
            </a:br>
            <a:br>
              <a:rPr lang="en-US" sz="2200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And, to help us understand what Global Education is about.</a:t>
            </a:r>
          </a:p>
        </p:txBody>
      </p:sp>
      <p:pic>
        <p:nvPicPr>
          <p:cNvPr id="12290" name="Picture 2" descr="Global Education - Yorghas Foundation">
            <a:extLst>
              <a:ext uri="{FF2B5EF4-FFF2-40B4-BE49-F238E27FC236}">
                <a16:creationId xmlns:a16="http://schemas.microsoft.com/office/drawing/2014/main" id="{BE3704E3-DD29-446E-B4B4-DDED0B3ABD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r="13061"/>
          <a:stretch/>
        </p:blipFill>
        <p:spPr bwMode="auto">
          <a:xfrm>
            <a:off x="6721989" y="702189"/>
            <a:ext cx="5470011" cy="54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8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40D-3E5B-4F3A-B7C8-1E76B93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1:</a:t>
            </a:r>
            <a:br>
              <a:rPr lang="en-US" sz="3700" dirty="0"/>
            </a:br>
            <a:r>
              <a:rPr lang="en-US" sz="3700" dirty="0"/>
              <a:t>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35A2-6FF8-45D3-9B08-4D7E4BF45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561" y="2320231"/>
            <a:ext cx="4660534" cy="43168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/>
            <a:endParaRPr lang="en-US" sz="3000" b="1" dirty="0"/>
          </a:p>
          <a:p>
            <a:pPr marL="0" lvl="0" indent="0">
              <a:buNone/>
            </a:pPr>
            <a:endParaRPr lang="en-US" sz="3000" b="1" dirty="0"/>
          </a:p>
          <a:p>
            <a:pPr marL="0" lvl="0" indent="0">
              <a:buNone/>
            </a:pPr>
            <a:endParaRPr lang="en-US" sz="3000" b="1" dirty="0"/>
          </a:p>
          <a:p>
            <a:pPr marL="0" lvl="0" indent="0">
              <a:buNone/>
            </a:pPr>
            <a:endParaRPr lang="en-US" sz="3000" b="1" dirty="0"/>
          </a:p>
          <a:p>
            <a:pPr marL="0" lvl="0" indent="0">
              <a:buNone/>
            </a:pPr>
            <a:r>
              <a:rPr lang="en-US" sz="3000" b="1" dirty="0"/>
              <a:t>Which country has the lowest representation for women in parliament – and which has the highest? </a:t>
            </a:r>
            <a:endParaRPr lang="en-US" sz="3000" dirty="0"/>
          </a:p>
          <a:p>
            <a:pPr marL="0"/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(a) Rwanda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(b) Ireland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(c) Iraq</a:t>
            </a:r>
          </a:p>
          <a:p>
            <a:pPr marL="0" indent="0">
              <a:buNone/>
            </a:pPr>
            <a:r>
              <a:rPr lang="en-US" sz="3000" b="1" dirty="0"/>
              <a:t>(d) Ethiopia </a:t>
            </a:r>
          </a:p>
          <a:p>
            <a:pPr marL="0"/>
            <a:endParaRPr lang="en-US" sz="3000" b="1" dirty="0"/>
          </a:p>
          <a:p>
            <a:pPr marL="0"/>
            <a:endParaRPr lang="en-US" sz="3000" b="1" dirty="0"/>
          </a:p>
          <a:p>
            <a:pPr marL="0"/>
            <a:endParaRPr lang="en-US" sz="3000" dirty="0"/>
          </a:p>
          <a:p>
            <a:endParaRPr lang="en-US" sz="3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65F04E-DF4E-4976-84D1-E84DDE440D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069" r="602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1FFB-C2DB-483D-A7DD-2A4BFE40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 fontScale="90000"/>
          </a:bodyPr>
          <a:lstStyle/>
          <a:p>
            <a:r>
              <a:rPr lang="en-IE" sz="3600" b="1" dirty="0">
                <a:solidFill>
                  <a:srgbClr val="002060"/>
                </a:solidFill>
              </a:rPr>
              <a:t>1. Lowest Level of Representation for Women in Parliament:</a:t>
            </a:r>
            <a:br>
              <a:rPr lang="en-IE" sz="3600" dirty="0"/>
            </a:br>
            <a:r>
              <a:rPr lang="en-IE" sz="3600" b="1" dirty="0">
                <a:solidFill>
                  <a:srgbClr val="FF0000"/>
                </a:solidFill>
              </a:rPr>
              <a:t>(b) Ireland</a:t>
            </a:r>
          </a:p>
        </p:txBody>
      </p:sp>
      <p:pic>
        <p:nvPicPr>
          <p:cNvPr id="2052" name="Picture 4" descr="More than 60% of Rwanda’s parliamentarians are women. Photo: Sam Ngendahimana">
            <a:extLst>
              <a:ext uri="{FF2B5EF4-FFF2-40B4-BE49-F238E27FC236}">
                <a16:creationId xmlns:a16="http://schemas.microsoft.com/office/drawing/2014/main" id="{9CFEE6B8-214B-410E-853A-833DEF149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1400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5C50-3006-4071-BB12-84C6ECB9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GB" sz="3000" b="1" dirty="0"/>
              <a:t> </a:t>
            </a:r>
          </a:p>
          <a:p>
            <a:pPr marL="0" indent="0">
              <a:buNone/>
            </a:pPr>
            <a:r>
              <a:rPr lang="en-GB" sz="3100" b="1" dirty="0">
                <a:solidFill>
                  <a:srgbClr val="002060"/>
                </a:solidFill>
              </a:rPr>
              <a:t>Rwanda (67.5%) has the highest, followed by Ethiopia (39%), and Iraq (26%).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002060"/>
                </a:solidFill>
              </a:rPr>
              <a:t>Of these four countries, </a:t>
            </a:r>
            <a:r>
              <a:rPr lang="en-GB" sz="3100" b="1" dirty="0">
                <a:solidFill>
                  <a:srgbClr val="002060"/>
                </a:solidFill>
              </a:rPr>
              <a:t>Ireland (24%) has the lowest representation for women in parliament. (92</a:t>
            </a:r>
            <a:r>
              <a:rPr lang="en-GB" sz="3100" b="1" baseline="30000" dirty="0">
                <a:solidFill>
                  <a:srgbClr val="002060"/>
                </a:solidFill>
              </a:rPr>
              <a:t>nd</a:t>
            </a:r>
            <a:r>
              <a:rPr lang="en-GB" sz="3100" b="1" dirty="0">
                <a:solidFill>
                  <a:srgbClr val="002060"/>
                </a:solidFill>
              </a:rPr>
              <a:t> in the world, and tenth lowest in Europe).</a:t>
            </a: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Sources: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http://data.worldbank.org/indicator/SG.GEN.PARL.ZS</a:t>
            </a:r>
            <a:endParaRPr lang="en-US" sz="16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https://ec.europa.eu/eurostat/databrowser/view/sdg_05_50/default/table?lang=en</a:t>
            </a:r>
            <a:endParaRPr lang="en-US" sz="16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E" sz="2000" dirty="0">
                <a:hlinkClick r:id="rId5"/>
              </a:rPr>
              <a:t>Women in Politics | Ivana Bacik</a:t>
            </a:r>
            <a:endParaRPr lang="en-GB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4FE91-E6BA-442D-BAEC-7E2D77B0ECF9}"/>
              </a:ext>
            </a:extLst>
          </p:cNvPr>
          <p:cNvSpPr txBox="1"/>
          <p:nvPr/>
        </p:nvSpPr>
        <p:spPr>
          <a:xfrm>
            <a:off x="9817768" y="3185962"/>
            <a:ext cx="2290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Photo: Sam Ngendahimana  / worldbank.org </a:t>
            </a:r>
          </a:p>
        </p:txBody>
      </p:sp>
    </p:spTree>
    <p:extLst>
      <p:ext uri="{BB962C8B-B14F-4D97-AF65-F5344CB8AC3E}">
        <p14:creationId xmlns:p14="http://schemas.microsoft.com/office/powerpoint/2010/main" val="334748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B982-215B-4519-85B1-9A9DA7E0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2:</a:t>
            </a:r>
            <a:br>
              <a:rPr lang="en-US" sz="3700" dirty="0"/>
            </a:br>
            <a:r>
              <a:rPr lang="en-US" sz="3700" dirty="0"/>
              <a:t>Voting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3C84-9CE5-4A05-ACDE-47D7D521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buNone/>
            </a:pPr>
            <a:r>
              <a:rPr lang="en-US" sz="3000" b="1" dirty="0"/>
              <a:t>Women in this country only got full voting rights in 1990 </a:t>
            </a:r>
          </a:p>
          <a:p>
            <a:pPr marL="0" lvl="0" indent="0">
              <a:buNone/>
            </a:pPr>
            <a:r>
              <a:rPr lang="en-US" sz="3000" b="1" dirty="0"/>
              <a:t>[Hint: the country begins with the letter S…]</a:t>
            </a:r>
          </a:p>
          <a:p>
            <a:pPr marL="0" lvl="0"/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S___________________ </a:t>
            </a:r>
            <a:endParaRPr lang="en-US" sz="3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3CC6D-9F36-445B-8214-EC81D4F7C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588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2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D47C2-1CB3-4D27-8D31-F3233B95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 fontScale="90000"/>
          </a:bodyPr>
          <a:lstStyle/>
          <a:p>
            <a:br>
              <a:rPr lang="en-IE" sz="2800" dirty="0"/>
            </a:br>
            <a:r>
              <a:rPr lang="en-IE" sz="3100" b="1" dirty="0">
                <a:solidFill>
                  <a:srgbClr val="002060"/>
                </a:solidFill>
                <a:latin typeface="+mn-lt"/>
              </a:rPr>
              <a:t>2. In which country did women get full voting rights in 1990?</a:t>
            </a:r>
            <a:br>
              <a:rPr lang="en-IE" sz="3100" b="1" dirty="0">
                <a:latin typeface="+mn-lt"/>
              </a:rPr>
            </a:br>
            <a:br>
              <a:rPr lang="en-IE" sz="3100" b="1" dirty="0">
                <a:latin typeface="+mn-lt"/>
              </a:rPr>
            </a:br>
            <a:r>
              <a:rPr lang="en-IE" sz="3100" b="1" dirty="0">
                <a:solidFill>
                  <a:srgbClr val="FF0000"/>
                </a:solidFill>
                <a:latin typeface="+mn-lt"/>
              </a:rPr>
              <a:t>Switzerland </a:t>
            </a:r>
          </a:p>
        </p:txBody>
      </p:sp>
      <p:pic>
        <p:nvPicPr>
          <p:cNvPr id="3074" name="Picture 2" descr="The National Council Hall, Parliament">
            <a:extLst>
              <a:ext uri="{FF2B5EF4-FFF2-40B4-BE49-F238E27FC236}">
                <a16:creationId xmlns:a16="http://schemas.microsoft.com/office/drawing/2014/main" id="{5DF6AA3F-31FB-4021-92D7-79613EFA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 b="1104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7A854-5BCA-4FDA-8BBC-F90835EA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632" y="4130211"/>
            <a:ext cx="7825764" cy="25593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Women in </a:t>
            </a:r>
            <a:r>
              <a:rPr lang="en-GB" sz="2000" b="1" u="sng" dirty="0">
                <a:solidFill>
                  <a:srgbClr val="002060"/>
                </a:solidFill>
              </a:rPr>
              <a:t>Switzerland </a:t>
            </a:r>
            <a:r>
              <a:rPr lang="en-GB" sz="2000" b="1" dirty="0">
                <a:solidFill>
                  <a:srgbClr val="002060"/>
                </a:solidFill>
              </a:rPr>
              <a:t>only got full voting rights throughout the country in 1990. </a:t>
            </a:r>
            <a:endParaRPr lang="en-IE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Following a referendum, women gained the right to vote in general elections in 1971.  34% of the all-male electorate voted </a:t>
            </a:r>
            <a:r>
              <a:rPr lang="en-GB" sz="2000" b="1" i="1" dirty="0">
                <a:solidFill>
                  <a:srgbClr val="002060"/>
                </a:solidFill>
              </a:rPr>
              <a:t>against</a:t>
            </a:r>
            <a:r>
              <a:rPr lang="en-GB" sz="2000" b="1" dirty="0">
                <a:solidFill>
                  <a:srgbClr val="002060"/>
                </a:solidFill>
              </a:rPr>
              <a:t> equality. It was the second referendum on the question.</a:t>
            </a:r>
            <a:endParaRPr lang="en-IE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However, some districts held out and did not allow women to vote in regional elections until a legal challenge in 1989.</a:t>
            </a:r>
            <a:endParaRPr lang="en-I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1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40D-3E5B-4F3A-B7C8-1E76B93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3:</a:t>
            </a:r>
            <a:br>
              <a:rPr lang="en-US" sz="3700" dirty="0"/>
            </a:br>
            <a:r>
              <a:rPr lang="en-US" sz="3700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35A2-6FF8-45D3-9B08-4D7E4BF45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What is life expectancy in Ireland?</a:t>
            </a:r>
          </a:p>
          <a:p>
            <a:pPr mar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52BCF5-6308-4B43-B4BB-62CC0B220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1BF0DF7-0E1A-4F05-BE97-3BD9EF01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08" y="476989"/>
            <a:ext cx="6009367" cy="58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4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9718A4-368E-4614-8A71-D88D6B61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+mn-lt"/>
              </a:rPr>
              <a:t>3. Life expectancy in Ireland?</a:t>
            </a:r>
            <a:br>
              <a:rPr lang="en-US" sz="3100" b="1" dirty="0">
                <a:solidFill>
                  <a:srgbClr val="002060"/>
                </a:solidFill>
                <a:latin typeface="+mn-lt"/>
              </a:rPr>
            </a:br>
            <a:br>
              <a:rPr lang="en-US" sz="3100" b="1" dirty="0">
                <a:solidFill>
                  <a:srgbClr val="002060"/>
                </a:solidFill>
                <a:latin typeface="+mn-lt"/>
              </a:rPr>
            </a:br>
            <a:r>
              <a:rPr lang="en-US" sz="3100" b="1" dirty="0">
                <a:solidFill>
                  <a:srgbClr val="002060"/>
                </a:solidFill>
                <a:latin typeface="+mn-lt"/>
              </a:rPr>
              <a:t>Answer: </a:t>
            </a:r>
            <a:r>
              <a:rPr lang="en-US" sz="3100" b="1" dirty="0">
                <a:solidFill>
                  <a:srgbClr val="FF0000"/>
                </a:solidFill>
                <a:latin typeface="+mn-lt"/>
              </a:rPr>
              <a:t>Depends whose lives we’re talking about. </a:t>
            </a:r>
          </a:p>
        </p:txBody>
      </p:sp>
      <p:pic>
        <p:nvPicPr>
          <p:cNvPr id="4098" name="Picture 2" descr="Homeless, Blankets, Charity, Poverty, Under A Bridge">
            <a:extLst>
              <a:ext uri="{FF2B5EF4-FFF2-40B4-BE49-F238E27FC236}">
                <a16:creationId xmlns:a16="http://schemas.microsoft.com/office/drawing/2014/main" id="{F2C073E6-6118-4E78-AD07-769667AC6C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9" b="1957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529C-11CD-4E67-982F-2C0FE964B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6778" y="4114800"/>
            <a:ext cx="8082617" cy="2743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</a:rPr>
              <a:t>Average life expectancy in Ireland is </a:t>
            </a:r>
            <a:r>
              <a:rPr lang="en-US" sz="1500" b="1" dirty="0">
                <a:solidFill>
                  <a:srgbClr val="FF0000"/>
                </a:solidFill>
              </a:rPr>
              <a:t>81.5 years. </a:t>
            </a:r>
            <a:r>
              <a:rPr lang="en-US" sz="1500" b="1" dirty="0">
                <a:solidFill>
                  <a:srgbClr val="002060"/>
                </a:solidFill>
              </a:rPr>
              <a:t> But whose lives are we talking about? 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</a:rPr>
              <a:t>For </a:t>
            </a:r>
            <a:r>
              <a:rPr lang="en-US" sz="1500" b="1" u="sng" dirty="0">
                <a:solidFill>
                  <a:srgbClr val="002060"/>
                </a:solidFill>
              </a:rPr>
              <a:t>Traveller</a:t>
            </a:r>
            <a:r>
              <a:rPr lang="en-US" sz="1500" b="1" dirty="0">
                <a:solidFill>
                  <a:srgbClr val="002060"/>
                </a:solidFill>
              </a:rPr>
              <a:t> men it is </a:t>
            </a:r>
            <a:r>
              <a:rPr lang="en-US" sz="1500" b="1" dirty="0">
                <a:solidFill>
                  <a:srgbClr val="FF0000"/>
                </a:solidFill>
              </a:rPr>
              <a:t>61</a:t>
            </a:r>
            <a:r>
              <a:rPr lang="en-US" sz="1500" b="1" dirty="0">
                <a:solidFill>
                  <a:srgbClr val="002060"/>
                </a:solidFill>
              </a:rPr>
              <a:t> (almost 20 years below the average figure) and</a:t>
            </a:r>
            <a:r>
              <a:rPr lang="en-US" sz="1500" b="1" dirty="0">
                <a:solidFill>
                  <a:srgbClr val="FF0000"/>
                </a:solidFill>
              </a:rPr>
              <a:t> 70 </a:t>
            </a:r>
            <a:r>
              <a:rPr lang="en-US" sz="1500" b="1" dirty="0">
                <a:solidFill>
                  <a:srgbClr val="002060"/>
                </a:solidFill>
              </a:rPr>
              <a:t>for Traveller women.   The suicide rate for Travellers is 6 times the national average. Traveller infants aged under two are 10 times more likely to die from SIDS (Sudden Infant Death Syndrome) or congenital diseases than in the settled community. </a:t>
            </a: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</a:rPr>
              <a:t>In Ireland the mean age of death for a </a:t>
            </a:r>
            <a:r>
              <a:rPr lang="en-US" sz="1500" b="1" u="sng" dirty="0">
                <a:solidFill>
                  <a:srgbClr val="002060"/>
                </a:solidFill>
              </a:rPr>
              <a:t>homeless</a:t>
            </a:r>
            <a:r>
              <a:rPr lang="en-US" sz="1500" b="1" dirty="0">
                <a:solidFill>
                  <a:srgbClr val="002060"/>
                </a:solidFill>
              </a:rPr>
              <a:t> woman is </a:t>
            </a:r>
            <a:r>
              <a:rPr lang="en-US" sz="1500" b="1" dirty="0">
                <a:solidFill>
                  <a:srgbClr val="FF0000"/>
                </a:solidFill>
              </a:rPr>
              <a:t>38</a:t>
            </a:r>
            <a:r>
              <a:rPr lang="en-US" sz="1500" b="1" dirty="0">
                <a:solidFill>
                  <a:srgbClr val="002060"/>
                </a:solidFill>
              </a:rPr>
              <a:t>, and </a:t>
            </a:r>
            <a:r>
              <a:rPr lang="en-US" sz="1500" b="1" dirty="0">
                <a:solidFill>
                  <a:srgbClr val="FF0000"/>
                </a:solidFill>
              </a:rPr>
              <a:t>44</a:t>
            </a:r>
            <a:r>
              <a:rPr lang="en-US" sz="1500" b="1" dirty="0">
                <a:solidFill>
                  <a:srgbClr val="002060"/>
                </a:solidFill>
              </a:rPr>
              <a:t> for men. People who are homeless have an average life span of </a:t>
            </a:r>
            <a:r>
              <a:rPr lang="en-US" sz="1500" b="1" dirty="0">
                <a:solidFill>
                  <a:srgbClr val="FF0000"/>
                </a:solidFill>
              </a:rPr>
              <a:t>42</a:t>
            </a:r>
            <a:r>
              <a:rPr lang="en-US" sz="1500" b="1" dirty="0">
                <a:solidFill>
                  <a:srgbClr val="002060"/>
                </a:solidFill>
              </a:rPr>
              <a:t>.  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</a:rPr>
              <a:t>Central African Republic has the lowest life expectancy in the world, at </a:t>
            </a:r>
            <a:r>
              <a:rPr lang="en-US" sz="1500" b="1" dirty="0">
                <a:solidFill>
                  <a:srgbClr val="FF0000"/>
                </a:solidFill>
              </a:rPr>
              <a:t>54</a:t>
            </a:r>
            <a:r>
              <a:rPr lang="en-US" sz="1500" b="1" dirty="0">
                <a:solidFill>
                  <a:srgbClr val="002060"/>
                </a:solidFill>
              </a:rPr>
              <a:t> (2022).</a:t>
            </a: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2060"/>
                </a:solidFill>
              </a:rPr>
              <a:t>www.independent.ie/irish-news/travellers-life-expectancy-still-lags-far-behind-26677596.html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2060"/>
                </a:solidFill>
              </a:rPr>
              <a:t>www.irishexaminer.com/ireland/urgent-need-for-traveller-mental-health-services-with-suicide-rates-six-times-the-national-average-378557.html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2060"/>
                </a:solidFill>
              </a:rPr>
              <a:t>www.irishexaminer.com/ireland/homeless-people-have-an-average-lifespan-of-just-42-422638.html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40D-3E5B-4F3A-B7C8-1E76B93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4: </a:t>
            </a:r>
            <a:br>
              <a:rPr lang="en-US" sz="3700" dirty="0"/>
            </a:br>
            <a:r>
              <a:rPr lang="en-US" sz="3700" dirty="0"/>
              <a:t>Refuge and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35A2-6FF8-45D3-9B08-4D7E4BF45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pic>
        <p:nvPicPr>
          <p:cNvPr id="3074" name="Picture 2" descr="Passport Icon 2379238">
            <a:extLst>
              <a:ext uri="{FF2B5EF4-FFF2-40B4-BE49-F238E27FC236}">
                <a16:creationId xmlns:a16="http://schemas.microsoft.com/office/drawing/2014/main" id="{F8337290-DDE3-4492-A73B-31AECA52E4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252141"/>
            <a:ext cx="4810601" cy="48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97FF7-AFAA-47E6-A595-7F800B44F815}"/>
              </a:ext>
            </a:extLst>
          </p:cNvPr>
          <p:cNvSpPr txBox="1"/>
          <p:nvPr/>
        </p:nvSpPr>
        <p:spPr>
          <a:xfrm>
            <a:off x="589560" y="2722880"/>
            <a:ext cx="4104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800" b="1" dirty="0"/>
              <a:t>People seeking asylum in DP make up what percentage of the overall population of Ireland?  </a:t>
            </a:r>
          </a:p>
        </p:txBody>
      </p:sp>
    </p:spTree>
    <p:extLst>
      <p:ext uri="{BB962C8B-B14F-4D97-AF65-F5344CB8AC3E}">
        <p14:creationId xmlns:p14="http://schemas.microsoft.com/office/powerpoint/2010/main" val="240911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FF26-6036-421F-9975-BA71FC88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800" b="1" dirty="0"/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3300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sz="3300" b="1" dirty="0">
                <a:solidFill>
                  <a:srgbClr val="002060"/>
                </a:solidFill>
                <a:latin typeface="+mn-lt"/>
              </a:rPr>
              <a:t> People in DP make up approximately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0.15% </a:t>
            </a:r>
            <a:r>
              <a:rPr lang="en-US" sz="3300" b="1" dirty="0">
                <a:solidFill>
                  <a:srgbClr val="002060"/>
                </a:solidFill>
                <a:latin typeface="+mn-lt"/>
              </a:rPr>
              <a:t>of the overall population of Ireland. </a:t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23554" name="Picture 2" descr="Movement of Asylum Seekers in Ireland MASI (4) – MASI">
            <a:extLst>
              <a:ext uri="{FF2B5EF4-FFF2-40B4-BE49-F238E27FC236}">
                <a16:creationId xmlns:a16="http://schemas.microsoft.com/office/drawing/2014/main" id="{394E8CE6-D74A-46D2-AEBD-E70D296786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b="2983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DAFD-083C-4A8F-8AF0-98ACCA16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6647" y="3752850"/>
            <a:ext cx="7900827" cy="279178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As of May 2020, there were about 7,700 people living in Direct Provision = </a:t>
            </a:r>
            <a:r>
              <a:rPr lang="en-US" sz="2000" b="1" dirty="0">
                <a:solidFill>
                  <a:srgbClr val="FF0000"/>
                </a:solidFill>
              </a:rPr>
              <a:t>0.15% </a:t>
            </a:r>
            <a:r>
              <a:rPr lang="en-US" sz="2000" b="1" dirty="0">
                <a:solidFill>
                  <a:srgbClr val="002060"/>
                </a:solidFill>
              </a:rPr>
              <a:t>of the overall population.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Direct Provision is the controversial system of accommodation for people seeking asylum in Ireland, providing for basic needs and a small allowance.  There are numerous barriers and restrictions placed on people (including the right to work, to study, access to a driving license, difficulty opening a bank account, and limits on many freedoms and decisions about everyday life).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People are often obliged to live in DP for many years while waiting for a decision on their application for International Protection. Some children have spent their whole lives in the system.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915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40D-3E5B-4F3A-B7C8-1E76B93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1:</a:t>
            </a:r>
            <a:br>
              <a:rPr lang="en-US" sz="3700" dirty="0"/>
            </a:br>
            <a:r>
              <a:rPr lang="en-US" sz="3700" dirty="0"/>
              <a:t>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35A2-6FF8-45D3-9B08-4D7E4BF45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561" y="2320231"/>
            <a:ext cx="4660534" cy="43168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/>
            <a:endParaRPr lang="en-US" sz="3000" b="1" dirty="0"/>
          </a:p>
          <a:p>
            <a:pPr marL="0" lvl="0" indent="0">
              <a:buNone/>
            </a:pPr>
            <a:endParaRPr lang="en-US" sz="3000" b="1" dirty="0"/>
          </a:p>
          <a:p>
            <a:pPr marL="0" lvl="0" indent="0">
              <a:buNone/>
            </a:pPr>
            <a:endParaRPr lang="en-US" sz="3000" b="1" dirty="0"/>
          </a:p>
          <a:p>
            <a:pPr marL="0" lvl="0" indent="0">
              <a:buNone/>
            </a:pPr>
            <a:endParaRPr lang="en-US" sz="3000" b="1" dirty="0"/>
          </a:p>
          <a:p>
            <a:pPr marL="0" lvl="0" indent="0">
              <a:buNone/>
            </a:pPr>
            <a:r>
              <a:rPr lang="en-US" sz="2600" b="1" dirty="0"/>
              <a:t>Which of these countries has the lowest representation for women in parliament – and which has the highest? </a:t>
            </a:r>
            <a:endParaRPr lang="en-US" sz="2600" dirty="0"/>
          </a:p>
          <a:p>
            <a:pPr marL="0"/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(a) Rwanda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(b) Ireland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(c) Iraq</a:t>
            </a:r>
          </a:p>
          <a:p>
            <a:pPr marL="0" indent="0">
              <a:buNone/>
            </a:pPr>
            <a:r>
              <a:rPr lang="en-US" sz="2600" b="1" dirty="0"/>
              <a:t>(d) Ethiopia </a:t>
            </a:r>
          </a:p>
          <a:p>
            <a:pPr marL="0"/>
            <a:endParaRPr lang="en-US" sz="3000" b="1" dirty="0"/>
          </a:p>
          <a:p>
            <a:pPr marL="0"/>
            <a:endParaRPr lang="en-US" sz="3000" b="1" dirty="0"/>
          </a:p>
          <a:p>
            <a:pPr marL="0"/>
            <a:endParaRPr lang="en-US" sz="3000" dirty="0"/>
          </a:p>
          <a:p>
            <a:endParaRPr lang="en-US" sz="3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65F04E-DF4E-4976-84D1-E84DDE440D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069" r="602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86CA-CD88-404A-9C31-60FE6EF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5: </a:t>
            </a:r>
            <a:br>
              <a:rPr lang="en-US" sz="3700" dirty="0"/>
            </a:br>
            <a:r>
              <a:rPr lang="en-US" sz="3700" dirty="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2AA54-F45B-4425-BA87-493A6E24E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/>
              <a:t>True or False:  </a:t>
            </a:r>
          </a:p>
          <a:p>
            <a:pPr marL="0"/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There is enough food thrown out every day in ‘Developed’ countries to feed every hungry person in the world.  </a:t>
            </a:r>
            <a:endParaRPr lang="en-US" sz="3400" dirty="0"/>
          </a:p>
          <a:p>
            <a:endParaRPr lang="en-US" sz="2000" dirty="0"/>
          </a:p>
        </p:txBody>
      </p:sp>
      <p:pic>
        <p:nvPicPr>
          <p:cNvPr id="2050" name="Picture 2" descr="bin Icon 2025360">
            <a:extLst>
              <a:ext uri="{FF2B5EF4-FFF2-40B4-BE49-F238E27FC236}">
                <a16:creationId xmlns:a16="http://schemas.microsoft.com/office/drawing/2014/main" id="{F274BF53-115F-4227-A3AB-7C74C399BB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3894"/>
            <a:ext cx="3327241" cy="332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7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C341-AE5E-4BC3-BC11-3ACFD9F6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5: Food Waste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True – three times over.</a:t>
            </a:r>
          </a:p>
        </p:txBody>
      </p:sp>
      <p:pic>
        <p:nvPicPr>
          <p:cNvPr id="11266" name="Picture 2" descr="Image result for food">
            <a:extLst>
              <a:ext uri="{FF2B5EF4-FFF2-40B4-BE49-F238E27FC236}">
                <a16:creationId xmlns:a16="http://schemas.microsoft.com/office/drawing/2014/main" id="{D5F71A5F-4B1C-44B0-9E9A-DFC1AEC1D7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2968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A190-E6AE-491F-A1E3-EBE8FC16E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5682" y="3752850"/>
            <a:ext cx="8123714" cy="2452687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/>
            <a:endParaRPr lang="en-US" sz="1100" b="1" dirty="0"/>
          </a:p>
          <a:p>
            <a:pPr marL="0" indent="0">
              <a:buNone/>
            </a:pPr>
            <a:r>
              <a:rPr lang="en-US" sz="6500" b="1" dirty="0">
                <a:solidFill>
                  <a:srgbClr val="002060"/>
                </a:solidFill>
              </a:rPr>
              <a:t>The ‘Developed World’ throws out </a:t>
            </a:r>
            <a:r>
              <a:rPr lang="en-US" sz="6500" b="1" u="sng" dirty="0">
                <a:solidFill>
                  <a:srgbClr val="002060"/>
                </a:solidFill>
              </a:rPr>
              <a:t>three times enough food </a:t>
            </a:r>
            <a:r>
              <a:rPr lang="en-US" sz="6500" b="1" dirty="0">
                <a:solidFill>
                  <a:srgbClr val="002060"/>
                </a:solidFill>
              </a:rPr>
              <a:t>every day to feed every hungry person in the world. </a:t>
            </a:r>
          </a:p>
          <a:p>
            <a:pPr marL="0" indent="0">
              <a:buNone/>
            </a:pPr>
            <a:endParaRPr lang="en-US" sz="6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6500" b="1" dirty="0">
                <a:solidFill>
                  <a:srgbClr val="002060"/>
                </a:solidFill>
              </a:rPr>
              <a:t>Consumers in ‘Developed’ countries throw away 222 metric tonnes of food a year – the equivalent of the entire production of Sub-Saharan Africa.</a:t>
            </a:r>
          </a:p>
          <a:p>
            <a:pPr marL="0" indent="0">
              <a:buNone/>
            </a:pPr>
            <a:r>
              <a:rPr lang="en-US" sz="3500" b="1" dirty="0">
                <a:solidFill>
                  <a:srgbClr val="002060"/>
                </a:solidFill>
              </a:rPr>
              <a:t>www.irishtimes.com/news/environment/the-battle-against-food-waste-1.3425288</a:t>
            </a:r>
          </a:p>
          <a:p>
            <a:pPr marL="0" indent="0">
              <a:buNone/>
            </a:pP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8377-C240-4986-A3E0-4C44646A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6:</a:t>
            </a:r>
            <a:br>
              <a:rPr lang="en-US" sz="3700" dirty="0"/>
            </a:br>
            <a:r>
              <a:rPr lang="en-US" sz="3700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3149-73B8-41D8-A41E-C1D6C24F6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823762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000" b="1" dirty="0"/>
              <a:t>According to the World Bank, it would cost $150 billion to provide clean water for everyone who needs it.  </a:t>
            </a:r>
          </a:p>
          <a:p>
            <a:pPr marL="0"/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Globally, how much do we spend on bottled water every year?</a:t>
            </a:r>
            <a:endParaRPr lang="en-US" sz="3000" dirty="0"/>
          </a:p>
          <a:p>
            <a:endParaRPr lang="en-US" sz="3400" dirty="0"/>
          </a:p>
        </p:txBody>
      </p:sp>
      <p:pic>
        <p:nvPicPr>
          <p:cNvPr id="6152" name="Picture 8" descr="Image result for free black and white icon water">
            <a:extLst>
              <a:ext uri="{FF2B5EF4-FFF2-40B4-BE49-F238E27FC236}">
                <a16:creationId xmlns:a16="http://schemas.microsoft.com/office/drawing/2014/main" id="{B5202885-7A34-47F9-B40E-E38991B6AB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1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50E3-D8CD-4F9B-9608-ECAEAB70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6. Global spending on bottled water every year?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$300 billion.</a:t>
            </a:r>
          </a:p>
        </p:txBody>
      </p:sp>
      <p:pic>
        <p:nvPicPr>
          <p:cNvPr id="7170" name="Picture 2" descr="Bottles, Plastic, Recycling, Pollution, Garbage">
            <a:extLst>
              <a:ext uri="{FF2B5EF4-FFF2-40B4-BE49-F238E27FC236}">
                <a16:creationId xmlns:a16="http://schemas.microsoft.com/office/drawing/2014/main" id="{780F3A00-F050-4B8F-9673-FB097A3635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5" b="3767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205A-11CC-4F4F-BFD1-18BFBFA87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78250"/>
            <a:ext cx="7485413" cy="24272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World Bank estimate of providing clean water for all:  </a:t>
            </a:r>
            <a:r>
              <a:rPr lang="en-US" sz="2400" b="1" dirty="0">
                <a:solidFill>
                  <a:srgbClr val="FF0000"/>
                </a:solidFill>
              </a:rPr>
              <a:t>$150 billion.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Annual global revenue from bottle water: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over </a:t>
            </a:r>
            <a:r>
              <a:rPr lang="en-US" sz="2400" b="1" dirty="0">
                <a:solidFill>
                  <a:srgbClr val="FF0000"/>
                </a:solidFill>
              </a:rPr>
              <a:t>$300 billion.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The UN estimates that </a:t>
            </a:r>
            <a:r>
              <a:rPr lang="en-US" sz="2400" b="1" u="sng" dirty="0">
                <a:solidFill>
                  <a:srgbClr val="002060"/>
                </a:solidFill>
              </a:rPr>
              <a:t>1,800 </a:t>
            </a:r>
            <a:r>
              <a:rPr lang="en-US" sz="2400" b="1" dirty="0">
                <a:solidFill>
                  <a:srgbClr val="002060"/>
                </a:solidFill>
              </a:rPr>
              <a:t>children under the age of 5 die every day for lack of access to clean water.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8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A6B3A-B98D-4E56-BC03-680D85B3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7: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/>
              <a:t>Education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7AAB4-6534-427C-8812-7F6712EFA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lvl="0" indent="0">
              <a:buNone/>
              <a:tabLst>
                <a:tab pos="457200" algn="l"/>
              </a:tabLst>
            </a:pPr>
            <a:br>
              <a:rPr lang="en-US" sz="2400" b="1" dirty="0"/>
            </a:br>
            <a:r>
              <a:rPr lang="en-US" sz="4800" b="1" dirty="0"/>
              <a:t>What percentage of people in Ireland struggle with basic literacy?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1900" b="1" dirty="0"/>
              <a:t>[*aged 15-65]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1E2A38-D0C0-4864-8CC0-CE8AB862F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7050" y="2032819"/>
            <a:ext cx="3771900" cy="4191000"/>
          </a:xfrm>
        </p:spPr>
      </p:pic>
    </p:spTree>
    <p:extLst>
      <p:ext uri="{BB962C8B-B14F-4D97-AF65-F5344CB8AC3E}">
        <p14:creationId xmlns:p14="http://schemas.microsoft.com/office/powerpoint/2010/main" val="133433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85AA-0642-4620-8A63-44790D94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Question 7 / Education</a:t>
            </a:r>
            <a:b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Answer: </a:t>
            </a:r>
            <a:r>
              <a:rPr 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18% of adults </a:t>
            </a:r>
            <a:r>
              <a:rPr lang="en-US" sz="3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struggle with basic literacy.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360F-CA7F-4106-AEB1-30274F49B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047" y="2447337"/>
            <a:ext cx="5638799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595959"/>
                </a:solidFill>
                <a:effectLst/>
              </a:rPr>
              <a:t>The OECD Adult Skills Survey shows that </a:t>
            </a:r>
            <a:r>
              <a:rPr lang="en-US" sz="2400" b="1" dirty="0">
                <a:solidFill>
                  <a:srgbClr val="595959"/>
                </a:solidFill>
              </a:rPr>
              <a:t>18%</a:t>
            </a:r>
            <a:r>
              <a:rPr lang="en-US" sz="2400" b="1" i="0" dirty="0">
                <a:solidFill>
                  <a:srgbClr val="595959"/>
                </a:solidFill>
                <a:effectLst/>
              </a:rPr>
              <a:t> or about 1 in 6, Irish adults are at or below level 1 on a five-level literacy scale.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595959"/>
                </a:solidFill>
                <a:effectLst/>
              </a:rPr>
              <a:t>At this level a person may be unable to understand basic written information.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595959"/>
                </a:solidFill>
                <a:effectLst/>
              </a:rPr>
              <a:t>25% or 1 in 4 Irish adults may have problems doing simple math calculations.</a:t>
            </a:r>
          </a:p>
          <a:p>
            <a:pPr marL="0" indent="0">
              <a:buNone/>
            </a:pPr>
            <a:br>
              <a:rPr lang="en-US" sz="2000" b="0" i="0" dirty="0">
                <a:solidFill>
                  <a:srgbClr val="595959"/>
                </a:solidFill>
                <a:effectLst/>
              </a:rPr>
            </a:br>
            <a:r>
              <a:rPr lang="en-US" sz="2000" dirty="0">
                <a:solidFill>
                  <a:srgbClr val="595959"/>
                </a:solidFill>
                <a:hlinkClick r:id="rId2"/>
              </a:rPr>
              <a:t>Literacy and numeracy in Ireland - Nala</a:t>
            </a:r>
            <a:endParaRPr lang="en-US" sz="2000" b="0" i="0" dirty="0">
              <a:solidFill>
                <a:srgbClr val="595959"/>
              </a:solidFill>
              <a:effectLst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64C0C2-415B-4B19-812E-0D45FC459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9986" y="685799"/>
            <a:ext cx="4660686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0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1A51-6EAA-40B9-AC76-7EAD4A10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</a:t>
            </a:r>
            <a:r>
              <a:rPr lang="en-US" dirty="0"/>
              <a:t>8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C768-799A-436F-863E-31A6C6F32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Global Covid Vaccine rollout: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[</a:t>
            </a:r>
            <a:r>
              <a:rPr lang="en-US" b="1" dirty="0"/>
              <a:t>Data from August</a:t>
            </a:r>
            <a:r>
              <a:rPr lang="en-US" sz="2800" b="1" dirty="0"/>
              <a:t> 2021] </a:t>
            </a:r>
            <a:br>
              <a:rPr lang="en-US" sz="2800" b="1" dirty="0"/>
            </a:br>
            <a:endParaRPr lang="en-US" sz="2800" b="1" dirty="0"/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b="1" dirty="0"/>
              <a:t>Percentage of Covid vaccines administered to people in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High</a:t>
            </a:r>
            <a:r>
              <a:rPr lang="en-US" b="1" dirty="0"/>
              <a:t> and Middle Income countries _____ %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US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b="1" dirty="0"/>
              <a:t>Percentage of Covid vaccines administered to people in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Low Income co</a:t>
            </a:r>
            <a:r>
              <a:rPr lang="en-US" b="1" dirty="0"/>
              <a:t>untries _____ %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US" sz="2800" b="1" dirty="0"/>
          </a:p>
        </p:txBody>
      </p:sp>
      <p:pic>
        <p:nvPicPr>
          <p:cNvPr id="1026" name="Picture 2" descr="injection Icon 2028700">
            <a:extLst>
              <a:ext uri="{FF2B5EF4-FFF2-40B4-BE49-F238E27FC236}">
                <a16:creationId xmlns:a16="http://schemas.microsoft.com/office/drawing/2014/main" id="{24CE9B92-A6A5-4CC2-8BFA-0C7B4494CC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14" y="1761161"/>
            <a:ext cx="4480265" cy="4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65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76F4AE-12F4-41E3-99DC-56CEC2B1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429001"/>
            <a:ext cx="3290887" cy="2776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3600" b="1" dirty="0">
                <a:solidFill>
                  <a:srgbClr val="002060"/>
                </a:solidFill>
              </a:rPr>
              <a:t>7. </a:t>
            </a:r>
            <a:br>
              <a:rPr lang="en-IE" sz="3600" b="1" dirty="0">
                <a:solidFill>
                  <a:srgbClr val="002060"/>
                </a:solidFill>
              </a:rPr>
            </a:br>
            <a:r>
              <a:rPr lang="en-US" sz="2200" b="1" i="0" dirty="0">
                <a:solidFill>
                  <a:srgbClr val="FF0000"/>
                </a:solidFill>
                <a:effectLst/>
                <a:latin typeface="Open Sans" panose="020B0806030504020204" pitchFamily="34" charset="0"/>
              </a:rPr>
              <a:t>84% doses administered </a:t>
            </a:r>
            <a:r>
              <a:rPr lang="en-US" sz="2200" b="1" i="0" dirty="0">
                <a:solidFill>
                  <a:srgbClr val="002060"/>
                </a:solidFill>
                <a:effectLst/>
                <a:latin typeface="Open Sans" panose="020B0806030504020204" pitchFamily="34" charset="0"/>
              </a:rPr>
              <a:t>in high and upper middle-income countries. </a:t>
            </a:r>
            <a:br>
              <a:rPr lang="en-US" sz="2200" b="1" i="0" dirty="0">
                <a:solidFill>
                  <a:srgbClr val="002060"/>
                </a:solidFill>
                <a:effectLst/>
                <a:latin typeface="Open Sans" panose="020B0806030504020204" pitchFamily="34" charset="0"/>
              </a:rPr>
            </a:br>
            <a:r>
              <a:rPr lang="en-US" sz="2200" b="1" i="0" dirty="0">
                <a:solidFill>
                  <a:srgbClr val="FF0000"/>
                </a:solidFill>
                <a:effectLst/>
                <a:latin typeface="Open Sans" panose="020B0806030504020204" pitchFamily="34" charset="0"/>
              </a:rPr>
              <a:t>0.3% </a:t>
            </a:r>
            <a:r>
              <a:rPr lang="en-US" sz="2200" b="1" i="0" dirty="0">
                <a:solidFill>
                  <a:srgbClr val="002060"/>
                </a:solidFill>
                <a:effectLst/>
                <a:latin typeface="Open Sans" panose="020B0806030504020204" pitchFamily="34" charset="0"/>
              </a:rPr>
              <a:t>in low-income countries </a:t>
            </a:r>
            <a:endParaRPr lang="en-IE" sz="2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 descr="A close - up of a test tube&#10;&#10;Description automatically generated with low confidence">
            <a:extLst>
              <a:ext uri="{FF2B5EF4-FFF2-40B4-BE49-F238E27FC236}">
                <a16:creationId xmlns:a16="http://schemas.microsoft.com/office/drawing/2014/main" id="{8DC6FB68-1F01-455D-8DE1-91B3DABD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36"/>
          <a:stretch/>
        </p:blipFill>
        <p:spPr>
          <a:xfrm>
            <a:off x="20" y="11"/>
            <a:ext cx="12191980" cy="31051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3213B-EC3B-49DE-A749-E67062AD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105151"/>
            <a:ext cx="7485413" cy="3752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b="1" i="0" dirty="0">
              <a:solidFill>
                <a:srgbClr val="002060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2060"/>
                </a:solidFill>
                <a:latin typeface="Open Sans" panose="020B0806030504020204" pitchFamily="34" charset="0"/>
              </a:rPr>
              <a:t>By August 2021, </a:t>
            </a:r>
            <a:r>
              <a:rPr lang="en-US" sz="1700" b="1" i="0" dirty="0">
                <a:solidFill>
                  <a:srgbClr val="FF0000"/>
                </a:solidFill>
                <a:effectLst/>
                <a:latin typeface="Open Sans" panose="020B0806030504020204" pitchFamily="34" charset="0"/>
              </a:rPr>
              <a:t>84% of Covid vaccine doses administered </a:t>
            </a:r>
            <a:r>
              <a:rPr lang="en-US" sz="1700" b="1" i="0" dirty="0">
                <a:solidFill>
                  <a:srgbClr val="002060"/>
                </a:solidFill>
                <a:effectLst/>
                <a:latin typeface="Open Sans" panose="020B0806030504020204" pitchFamily="34" charset="0"/>
              </a:rPr>
              <a:t>had gone to people in high and upper middle-income countries, while </a:t>
            </a:r>
            <a:r>
              <a:rPr lang="en-US" sz="1700" b="1" i="0" dirty="0">
                <a:solidFill>
                  <a:srgbClr val="FF0000"/>
                </a:solidFill>
                <a:effectLst/>
                <a:latin typeface="Open Sans" panose="020B0806030504020204" pitchFamily="34" charset="0"/>
              </a:rPr>
              <a:t>0.3% </a:t>
            </a:r>
            <a:r>
              <a:rPr lang="en-US" sz="1700" b="1" i="0" dirty="0">
                <a:solidFill>
                  <a:srgbClr val="002060"/>
                </a:solidFill>
                <a:effectLst/>
                <a:latin typeface="Open Sans" panose="020B0806030504020204" pitchFamily="34" charset="0"/>
              </a:rPr>
              <a:t>have been administered in low-income countries. </a:t>
            </a:r>
            <a:endParaRPr lang="en-US" sz="1700" b="1" i="0" dirty="0">
              <a:solidFill>
                <a:srgbClr val="002060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002060"/>
                </a:solidFill>
                <a:latin typeface="inherit"/>
              </a:rPr>
              <a:t>In the first month of the</a:t>
            </a:r>
            <a:r>
              <a:rPr lang="en-US" sz="1700" b="1" i="0" dirty="0">
                <a:solidFill>
                  <a:srgbClr val="002060"/>
                </a:solidFill>
                <a:effectLst/>
                <a:latin typeface="inherit"/>
              </a:rPr>
              <a:t> vaccine rollout the World Health </a:t>
            </a:r>
            <a:r>
              <a:rPr lang="en-US" sz="1700" b="1" i="0" dirty="0" err="1">
                <a:solidFill>
                  <a:srgbClr val="002060"/>
                </a:solidFill>
                <a:effectLst/>
                <a:latin typeface="inherit"/>
              </a:rPr>
              <a:t>Organisation</a:t>
            </a:r>
            <a:r>
              <a:rPr lang="en-US" sz="1700" b="1" i="0" dirty="0">
                <a:solidFill>
                  <a:srgbClr val="002060"/>
                </a:solidFill>
                <a:effectLst/>
                <a:latin typeface="inherit"/>
              </a:rPr>
              <a:t> (WHO) claimed that while </a:t>
            </a:r>
            <a:r>
              <a:rPr lang="en-US" sz="1700" b="1" i="0" dirty="0">
                <a:solidFill>
                  <a:srgbClr val="FF0000"/>
                </a:solidFill>
                <a:effectLst/>
                <a:latin typeface="inherit"/>
              </a:rPr>
              <a:t>39 million </a:t>
            </a:r>
            <a:r>
              <a:rPr lang="en-US" sz="1700" b="1" i="0" dirty="0">
                <a:solidFill>
                  <a:srgbClr val="002060"/>
                </a:solidFill>
                <a:effectLst/>
                <a:latin typeface="inherit"/>
              </a:rPr>
              <a:t>Covid vaccines have been delivered in high income countries, only </a:t>
            </a:r>
            <a:r>
              <a:rPr lang="en-US" sz="1700" b="1" i="0" dirty="0">
                <a:solidFill>
                  <a:srgbClr val="FF0000"/>
                </a:solidFill>
                <a:effectLst/>
                <a:latin typeface="inherit"/>
              </a:rPr>
              <a:t>25</a:t>
            </a:r>
            <a:r>
              <a:rPr lang="en-US" sz="1700" b="1" i="0" dirty="0">
                <a:solidFill>
                  <a:srgbClr val="002060"/>
                </a:solidFill>
                <a:effectLst/>
                <a:latin typeface="inherit"/>
              </a:rPr>
              <a:t> went to low-income countries. </a:t>
            </a:r>
            <a:r>
              <a:rPr lang="en-US" sz="1700" b="1" dirty="0">
                <a:solidFill>
                  <a:srgbClr val="002060"/>
                </a:solidFill>
                <a:latin typeface="inherit"/>
              </a:rPr>
              <a:t>Not 25 million - just 25. (January 2021)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2060"/>
                </a:solidFill>
                <a:latin typeface="inherit"/>
              </a:rPr>
              <a:t>A year later, by January 2022 78% of people in high income countries had received at least one dose, compared to 11% in low income countries. </a:t>
            </a:r>
            <a:endParaRPr lang="en-US" sz="1700" b="1" i="0" dirty="0">
              <a:solidFill>
                <a:srgbClr val="002060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en-US" sz="1700" b="1" i="0" dirty="0">
                <a:solidFill>
                  <a:srgbClr val="002060"/>
                </a:solidFill>
                <a:effectLst/>
                <a:latin typeface="inherit"/>
              </a:rPr>
              <a:t>While vaccine rollout is complex queue jumping, hoarding, and price undercutting on the part of 'developed countries’ </a:t>
            </a:r>
            <a:r>
              <a:rPr lang="en-US" sz="1700" b="1" dirty="0">
                <a:solidFill>
                  <a:srgbClr val="002060"/>
                </a:solidFill>
                <a:latin typeface="inherit"/>
              </a:rPr>
              <a:t>have all played a roll in vaccine inequality. </a:t>
            </a:r>
            <a:endParaRPr lang="en-US" sz="1700" b="1" i="0" dirty="0">
              <a:solidFill>
                <a:srgbClr val="002060"/>
              </a:solidFill>
              <a:effectLst/>
              <a:latin typeface="inherit"/>
            </a:endParaRPr>
          </a:p>
          <a:p>
            <a:endParaRPr lang="en-IE"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6332-AD48-4E35-AF48-D3AE4123DBAE}"/>
              </a:ext>
            </a:extLst>
          </p:cNvPr>
          <p:cNvSpPr txBox="1"/>
          <p:nvPr/>
        </p:nvSpPr>
        <p:spPr>
          <a:xfrm>
            <a:off x="133166" y="6454066"/>
            <a:ext cx="11967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>
                <a:solidFill>
                  <a:srgbClr val="002060"/>
                </a:solidFill>
              </a:rPr>
              <a:t>Raka</a:t>
            </a:r>
            <a:r>
              <a:rPr lang="en-IE" sz="1200" dirty="0">
                <a:solidFill>
                  <a:srgbClr val="002060"/>
                </a:solidFill>
              </a:rPr>
              <a:t> Banerjee, World Bank Group Development Podcast: </a:t>
            </a:r>
          </a:p>
          <a:p>
            <a:r>
              <a:rPr lang="en-IE" sz="1200" dirty="0">
                <a:solidFill>
                  <a:srgbClr val="002060"/>
                </a:solidFill>
              </a:rPr>
              <a:t>www.worldbank.org/en/news/podcast/2021/07/30/-absolutely-unacceptable-vaccination-rates-in-developing-countries-the-development-podcast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5632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688E-70A2-443E-8326-D0772E5B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BDAF-DD17-4873-9273-B274872526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A59C9-E936-4422-96ED-4E8B93890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F1056-C3D7-4C47-AEAC-D8CAFCDC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5" y="0"/>
            <a:ext cx="6384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CCED-238E-49E6-A1B2-490FE375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DCC3-E975-4038-B6C7-2284003A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B6B37-572E-4F4A-9E86-F0D2FC2C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28"/>
            <a:ext cx="12192000" cy="6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B982-215B-4519-85B1-9A9DA7E0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2:</a:t>
            </a:r>
            <a:br>
              <a:rPr lang="en-US" sz="3700" dirty="0"/>
            </a:br>
            <a:r>
              <a:rPr lang="en-US" sz="3700" dirty="0"/>
              <a:t>Voting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3C84-9CE5-4A05-ACDE-47D7D521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buNone/>
            </a:pPr>
            <a:r>
              <a:rPr lang="en-US" sz="3000" b="1" dirty="0"/>
              <a:t>Women in this country only got full voting rights in 1990.</a:t>
            </a:r>
          </a:p>
          <a:p>
            <a:pPr marL="0" lvl="0" indent="0">
              <a:buNone/>
            </a:pPr>
            <a:r>
              <a:rPr lang="en-US" sz="3000" b="1" dirty="0"/>
              <a:t>[Hint: the country begins with the letter S…]</a:t>
            </a:r>
          </a:p>
          <a:p>
            <a:pPr marL="0" lvl="0"/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S___________________ </a:t>
            </a:r>
            <a:endParaRPr lang="en-US" sz="3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3CC6D-9F36-445B-8214-EC81D4F7C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588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A6B3A-B98D-4E56-BC03-680D85B3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627696"/>
            <a:ext cx="3930944" cy="32285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latin typeface="+mn-lt"/>
              </a:rPr>
              <a:t>What was the most valuable traded item in 15</a:t>
            </a:r>
            <a:r>
              <a:rPr lang="en-US" b="1" baseline="30000" dirty="0">
                <a:latin typeface="+mn-lt"/>
              </a:rPr>
              <a:t>th</a:t>
            </a:r>
            <a:r>
              <a:rPr lang="en-US" b="1" dirty="0">
                <a:latin typeface="+mn-lt"/>
              </a:rPr>
              <a:t> Century Timbuktu? 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7AAB4-6534-427C-8812-7F6712EFA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1858" y="808523"/>
            <a:ext cx="4036333" cy="13090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000" dirty="0"/>
              <a:t>Question 9:</a:t>
            </a:r>
            <a:br>
              <a:rPr lang="en-US" sz="4000" dirty="0"/>
            </a:br>
            <a:r>
              <a:rPr lang="en-US" sz="4000" dirty="0"/>
              <a:t>History</a:t>
            </a:r>
            <a:endParaRPr lang="en-US" sz="40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D1B8DFD-D1BD-43AD-9ADE-F374CDED6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113" r="2" b="1289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8" y="365125"/>
            <a:ext cx="114942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+mn-lt"/>
              </a:rPr>
              <a:t>Question 9. </a:t>
            </a:r>
            <a:br>
              <a:rPr lang="en-GB" sz="3600" b="1" dirty="0">
                <a:solidFill>
                  <a:srgbClr val="002060"/>
                </a:solidFill>
                <a:latin typeface="+mn-lt"/>
              </a:rPr>
            </a:br>
            <a:r>
              <a:rPr lang="en-GB" sz="3600" b="1" dirty="0">
                <a:solidFill>
                  <a:srgbClr val="002060"/>
                </a:solidFill>
                <a:latin typeface="+mn-lt"/>
              </a:rPr>
              <a:t>The most valuable traded item in </a:t>
            </a:r>
            <a:br>
              <a:rPr lang="en-GB" sz="3600" b="1" dirty="0">
                <a:solidFill>
                  <a:srgbClr val="002060"/>
                </a:solidFill>
                <a:latin typeface="+mn-lt"/>
              </a:rPr>
            </a:br>
            <a:r>
              <a:rPr lang="en-GB" sz="3600" b="1" dirty="0">
                <a:solidFill>
                  <a:srgbClr val="002060"/>
                </a:solidFill>
                <a:latin typeface="+mn-lt"/>
              </a:rPr>
              <a:t>15</a:t>
            </a:r>
            <a:r>
              <a:rPr lang="en-GB" sz="3600" b="1" baseline="30000" dirty="0">
                <a:solidFill>
                  <a:srgbClr val="002060"/>
                </a:solidFill>
                <a:latin typeface="+mn-lt"/>
              </a:rPr>
              <a:t>th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 century Timbuktu: </a:t>
            </a:r>
            <a:r>
              <a:rPr lang="en-GB" sz="3600" b="1" u="sng" dirty="0">
                <a:solidFill>
                  <a:srgbClr val="FF0000"/>
                </a:solidFill>
                <a:latin typeface="+mn-lt"/>
              </a:rPr>
              <a:t>Books</a:t>
            </a:r>
            <a:endParaRPr lang="en-IE" sz="36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525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E" sz="2400" b="1" dirty="0">
                <a:solidFill>
                  <a:srgbClr val="002060"/>
                </a:solidFill>
              </a:rPr>
              <a:t>Timbuktu was founded in the 5th century. By the15th and 16th centuries Timbuktu was an important centre for Islamic culture. </a:t>
            </a:r>
          </a:p>
          <a:p>
            <a:pPr marL="0" indent="0">
              <a:buNone/>
            </a:pPr>
            <a:r>
              <a:rPr lang="en-IE" sz="2400" b="1" dirty="0">
                <a:solidFill>
                  <a:srgbClr val="002060"/>
                </a:solidFill>
              </a:rPr>
              <a:t>One of the earliest Universities in the world was founded in Sankore, Timbuktu.  At its height, the universities had over 25,000 students (in a city with a population of 100,000) and a library holding between 400,000 - 700,000 manuscripts. </a:t>
            </a:r>
          </a:p>
          <a:p>
            <a:pPr marL="0" indent="0">
              <a:buNone/>
            </a:pPr>
            <a:endParaRPr lang="en-IE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1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39" y="4179340"/>
            <a:ext cx="3133619" cy="2085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3" y="2000152"/>
            <a:ext cx="3209225" cy="19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0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lobal perspective | School of Social Sciences | UCI Social Sciences">
            <a:extLst>
              <a:ext uri="{FF2B5EF4-FFF2-40B4-BE49-F238E27FC236}">
                <a16:creationId xmlns:a16="http://schemas.microsoft.com/office/drawing/2014/main" id="{4B80DECA-9AFB-48EB-B547-74F161EBE4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/>
          <a:stretch/>
        </p:blipFill>
        <p:spPr bwMode="auto">
          <a:xfrm>
            <a:off x="6803647" y="1065276"/>
            <a:ext cx="4730214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CAC37-6609-4605-9E95-993BF5E6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3078-AF44-4486-97CB-0E6EB6BD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383" y="3566810"/>
            <a:ext cx="5692953" cy="2651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If you have time, please take a couple of minutes to talk as a group and consider sharing your thoughts, insights, or responses to these questions with the large group: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“What most surprised us…”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How you think the quiz relates to global youth work (if at all).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40D-3E5B-4F3A-B7C8-1E76B93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3:</a:t>
            </a:r>
            <a:br>
              <a:rPr lang="en-US" sz="3700" dirty="0"/>
            </a:br>
            <a:r>
              <a:rPr lang="en-US" sz="3700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35A2-6FF8-45D3-9B08-4D7E4BF45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What is life expectancy in Ireland?</a:t>
            </a:r>
          </a:p>
          <a:p>
            <a:pPr mar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52BCF5-6308-4B43-B4BB-62CC0B220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1BF0DF7-0E1A-4F05-BE97-3BD9EF01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08" y="476989"/>
            <a:ext cx="6009367" cy="58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40D-3E5B-4F3A-B7C8-1E76B93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4: </a:t>
            </a:r>
            <a:br>
              <a:rPr lang="en-US" sz="3700" dirty="0"/>
            </a:br>
            <a:r>
              <a:rPr lang="en-US" sz="3700" dirty="0"/>
              <a:t>Refuge and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35A2-6FF8-45D3-9B08-4D7E4BF45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pic>
        <p:nvPicPr>
          <p:cNvPr id="3074" name="Picture 2" descr="Passport Icon 2379238">
            <a:extLst>
              <a:ext uri="{FF2B5EF4-FFF2-40B4-BE49-F238E27FC236}">
                <a16:creationId xmlns:a16="http://schemas.microsoft.com/office/drawing/2014/main" id="{F8337290-DDE3-4492-A73B-31AECA52E4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252141"/>
            <a:ext cx="4810601" cy="48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97FF7-AFAA-47E6-A595-7F800B44F815}"/>
              </a:ext>
            </a:extLst>
          </p:cNvPr>
          <p:cNvSpPr txBox="1"/>
          <p:nvPr/>
        </p:nvSpPr>
        <p:spPr>
          <a:xfrm>
            <a:off x="589560" y="2722880"/>
            <a:ext cx="41043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800" b="1" dirty="0"/>
              <a:t>What percentage of Ireland’s population is living in Direct Provision, seeking asylum. </a:t>
            </a:r>
          </a:p>
        </p:txBody>
      </p:sp>
    </p:spTree>
    <p:extLst>
      <p:ext uri="{BB962C8B-B14F-4D97-AF65-F5344CB8AC3E}">
        <p14:creationId xmlns:p14="http://schemas.microsoft.com/office/powerpoint/2010/main" val="30037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86CA-CD88-404A-9C31-60FE6EF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5: </a:t>
            </a:r>
            <a:br>
              <a:rPr lang="en-US" sz="3700" dirty="0"/>
            </a:br>
            <a:r>
              <a:rPr lang="en-US" sz="3700" dirty="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2AA54-F45B-4425-BA87-493A6E24E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/>
              <a:t>True or False:  </a:t>
            </a:r>
          </a:p>
          <a:p>
            <a:pPr marL="0"/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There is enough food thrown out every day in ‘Developed’ countries to feed every hungry person in the world.  </a:t>
            </a:r>
            <a:endParaRPr lang="en-US" sz="3400" dirty="0"/>
          </a:p>
          <a:p>
            <a:endParaRPr lang="en-US" sz="2000" dirty="0"/>
          </a:p>
        </p:txBody>
      </p:sp>
      <p:pic>
        <p:nvPicPr>
          <p:cNvPr id="2050" name="Picture 2" descr="bin Icon 2025360">
            <a:extLst>
              <a:ext uri="{FF2B5EF4-FFF2-40B4-BE49-F238E27FC236}">
                <a16:creationId xmlns:a16="http://schemas.microsoft.com/office/drawing/2014/main" id="{F274BF53-115F-4227-A3AB-7C74C399BB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3894"/>
            <a:ext cx="3327241" cy="332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1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8377-C240-4986-A3E0-4C44646A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Question 6:</a:t>
            </a:r>
            <a:br>
              <a:rPr lang="en-US" sz="3700" dirty="0"/>
            </a:br>
            <a:r>
              <a:rPr lang="en-US" sz="3700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3149-73B8-41D8-A41E-C1D6C24F6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823762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000" b="1" dirty="0"/>
              <a:t>According to the World Bank, it would cost $150 billion to provide clean water for everyone who needs it.  </a:t>
            </a:r>
          </a:p>
          <a:p>
            <a:pPr marL="0"/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Globally, how much do we spend on bottled water every year?</a:t>
            </a:r>
            <a:endParaRPr lang="en-US" sz="3000" dirty="0"/>
          </a:p>
          <a:p>
            <a:endParaRPr lang="en-US" sz="3400" dirty="0"/>
          </a:p>
        </p:txBody>
      </p:sp>
      <p:pic>
        <p:nvPicPr>
          <p:cNvPr id="6152" name="Picture 8" descr="Image result for free black and white icon water">
            <a:extLst>
              <a:ext uri="{FF2B5EF4-FFF2-40B4-BE49-F238E27FC236}">
                <a16:creationId xmlns:a16="http://schemas.microsoft.com/office/drawing/2014/main" id="{B5202885-7A34-47F9-B40E-E38991B6AB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A6B3A-B98D-4E56-BC03-680D85B3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7: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/>
              <a:t>Education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7AAB4-6534-427C-8812-7F6712EFA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lvl="0" indent="0">
              <a:buNone/>
              <a:tabLst>
                <a:tab pos="457200" algn="l"/>
              </a:tabLst>
            </a:pPr>
            <a:br>
              <a:rPr lang="en-US" sz="2400" b="1" dirty="0"/>
            </a:br>
            <a:r>
              <a:rPr lang="en-US" sz="4800" b="1" dirty="0"/>
              <a:t>What percentage of people in Ireland struggle with basic literacy?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1900" b="1" dirty="0"/>
              <a:t>[*aged 15-65]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1E2A38-D0C0-4864-8CC0-CE8AB862F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7050" y="2032819"/>
            <a:ext cx="3771900" cy="4191000"/>
          </a:xfrm>
        </p:spPr>
      </p:pic>
    </p:spTree>
    <p:extLst>
      <p:ext uri="{BB962C8B-B14F-4D97-AF65-F5344CB8AC3E}">
        <p14:creationId xmlns:p14="http://schemas.microsoft.com/office/powerpoint/2010/main" val="319558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1A51-6EAA-40B9-AC76-7EAD4A10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8: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C768-799A-436F-863E-31A6C6F32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Global Covid Vaccine rollout: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[</a:t>
            </a:r>
            <a:r>
              <a:rPr lang="en-US" b="1" dirty="0"/>
              <a:t>Data from August</a:t>
            </a:r>
            <a:r>
              <a:rPr lang="en-US" sz="2800" b="1" dirty="0"/>
              <a:t> 2021] </a:t>
            </a:r>
            <a:br>
              <a:rPr lang="en-US" sz="2800" b="1" dirty="0"/>
            </a:br>
            <a:endParaRPr lang="en-US" sz="2800" b="1" dirty="0"/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b="1" dirty="0"/>
              <a:t>Percentage of Covid vaccines administered to people in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High</a:t>
            </a:r>
            <a:r>
              <a:rPr lang="en-US" b="1" dirty="0"/>
              <a:t> and Middle Income countries _____ %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US" b="1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b="1" dirty="0"/>
              <a:t>Percentage of Covid vaccines administered to people in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800" b="1" dirty="0"/>
              <a:t>Low Income co</a:t>
            </a:r>
            <a:r>
              <a:rPr lang="en-US" b="1" dirty="0"/>
              <a:t>untries _____ %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US" sz="2800" b="1" dirty="0"/>
          </a:p>
        </p:txBody>
      </p:sp>
      <p:pic>
        <p:nvPicPr>
          <p:cNvPr id="1026" name="Picture 2" descr="injection Icon 2028700">
            <a:extLst>
              <a:ext uri="{FF2B5EF4-FFF2-40B4-BE49-F238E27FC236}">
                <a16:creationId xmlns:a16="http://schemas.microsoft.com/office/drawing/2014/main" id="{24CE9B92-A6A5-4CC2-8BFA-0C7B4494CC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14" y="1761161"/>
            <a:ext cx="4480265" cy="4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9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1737</Words>
  <Application>Microsoft Office PowerPoint</Application>
  <PresentationFormat>Widescreen</PresentationFormat>
  <Paragraphs>175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inherit</vt:lpstr>
      <vt:lpstr>Open Sans</vt:lpstr>
      <vt:lpstr>Office Theme</vt:lpstr>
      <vt:lpstr>Welcome! </vt:lpstr>
      <vt:lpstr>Question 1: Representation</vt:lpstr>
      <vt:lpstr>Question 2: Voting Rights</vt:lpstr>
      <vt:lpstr>Question 3: Health</vt:lpstr>
      <vt:lpstr>Question 4:  Refuge and Migration</vt:lpstr>
      <vt:lpstr>Question 5:  Food</vt:lpstr>
      <vt:lpstr>Question 6: Water</vt:lpstr>
      <vt:lpstr>Question 7: Education</vt:lpstr>
      <vt:lpstr>Question 8: Health</vt:lpstr>
      <vt:lpstr>What was the most valuable traded item in 15th Century Timbuktu?  </vt:lpstr>
      <vt:lpstr>Hope you enjoyed the questions. If you’d like to take a look at the answers keep scrolling…   </vt:lpstr>
      <vt:lpstr>Question 1: Representation</vt:lpstr>
      <vt:lpstr>1. Lowest Level of Representation for Women in Parliament: (b) Ireland</vt:lpstr>
      <vt:lpstr>Question 2: Voting Rights</vt:lpstr>
      <vt:lpstr> 2. In which country did women get full voting rights in 1990?  Switzerland </vt:lpstr>
      <vt:lpstr>Question 3: Health</vt:lpstr>
      <vt:lpstr>3. Life expectancy in Ireland?  Answer: Depends whose lives we’re talking about. </vt:lpstr>
      <vt:lpstr>Question 4:  Refuge and Migration</vt:lpstr>
      <vt:lpstr> 4. People in DP make up approximately 0.15% of the overall population of Ireland.  </vt:lpstr>
      <vt:lpstr>Question 5:  Food</vt:lpstr>
      <vt:lpstr>5: Food Waste True – three times over.</vt:lpstr>
      <vt:lpstr>Question 6: Water</vt:lpstr>
      <vt:lpstr>6. Global spending on bottled water every year? $300 billion.</vt:lpstr>
      <vt:lpstr>Question 7: Education</vt:lpstr>
      <vt:lpstr>Question 7 / Education Answer: 18% of adults struggle with basic literacy. </vt:lpstr>
      <vt:lpstr>Question 8: Health</vt:lpstr>
      <vt:lpstr>7.  84% doses administered in high and upper middle-income countries.  0.3% in low-income countries </vt:lpstr>
      <vt:lpstr>PowerPoint Presentation</vt:lpstr>
      <vt:lpstr>PowerPoint Presentation</vt:lpstr>
      <vt:lpstr>What was the most valuable traded item in 15th Century Timbuktu?  </vt:lpstr>
      <vt:lpstr>Question 9.  The most valuable traded item in  15th century Timbuktu: Books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Donnelly</dc:creator>
  <cp:lastModifiedBy>Vicky Donnelly</cp:lastModifiedBy>
  <cp:revision>1</cp:revision>
  <dcterms:created xsi:type="dcterms:W3CDTF">2022-02-14T23:29:18Z</dcterms:created>
  <dcterms:modified xsi:type="dcterms:W3CDTF">2022-02-15T00:38:10Z</dcterms:modified>
</cp:coreProperties>
</file>