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92" r:id="rId21"/>
    <p:sldId id="293" r:id="rId22"/>
    <p:sldId id="294" r:id="rId23"/>
    <p:sldId id="295"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Lst>
  <p:sldSz cx="9144000" cy="6858000" type="screen4x3"/>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25"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it-IT" sz="3200" b="0" strike="noStrike" spc="-1">
              <a:latin typeface="Arial"/>
            </a:endParaRPr>
          </a:p>
        </p:txBody>
      </p:sp>
      <p:sp>
        <p:nvSpPr>
          <p:cNvPr id="26"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2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2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3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
        <p:nvSpPr>
          <p:cNvPr id="31"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33"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it-IT" sz="3200" b="0" strike="noStrike" spc="-1">
              <a:latin typeface="Arial"/>
            </a:endParaRPr>
          </a:p>
        </p:txBody>
      </p:sp>
      <p:sp>
        <p:nvSpPr>
          <p:cNvPr id="34"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it-IT" sz="3200" b="0" strike="noStrike" spc="-1">
              <a:latin typeface="Arial"/>
            </a:endParaRPr>
          </a:p>
        </p:txBody>
      </p:sp>
      <p:sp>
        <p:nvSpPr>
          <p:cNvPr id="35"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it-IT" sz="3200" b="0" strike="noStrike" spc="-1">
              <a:latin typeface="Arial"/>
            </a:endParaRPr>
          </a:p>
        </p:txBody>
      </p:sp>
      <p:sp>
        <p:nvSpPr>
          <p:cNvPr id="36"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it-IT" sz="3200" b="0" strike="noStrike" spc="-1">
              <a:latin typeface="Arial"/>
            </a:endParaRPr>
          </a:p>
        </p:txBody>
      </p:sp>
      <p:sp>
        <p:nvSpPr>
          <p:cNvPr id="37"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it-IT" sz="3200" b="0" strike="noStrike" spc="-1">
              <a:latin typeface="Arial"/>
            </a:endParaRPr>
          </a:p>
        </p:txBody>
      </p:sp>
      <p:sp>
        <p:nvSpPr>
          <p:cNvPr id="38"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43"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4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4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4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5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5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
        <p:nvSpPr>
          <p:cNvPr id="5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4"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5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5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5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6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6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6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it-IT" sz="3200" b="0" strike="noStrike" spc="-1">
              <a:latin typeface="Arial"/>
            </a:endParaRPr>
          </a:p>
        </p:txBody>
      </p:sp>
      <p:sp>
        <p:nvSpPr>
          <p:cNvPr id="6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6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6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6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
        <p:nvSpPr>
          <p:cNvPr id="7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7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it-IT" sz="3200" b="0" strike="noStrike" spc="-1">
              <a:latin typeface="Arial"/>
            </a:endParaRPr>
          </a:p>
        </p:txBody>
      </p:sp>
      <p:sp>
        <p:nvSpPr>
          <p:cNvPr id="7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it-IT" sz="3200" b="0" strike="noStrike" spc="-1">
              <a:latin typeface="Arial"/>
            </a:endParaRPr>
          </a:p>
        </p:txBody>
      </p:sp>
      <p:sp>
        <p:nvSpPr>
          <p:cNvPr id="7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it-IT" sz="3200" b="0" strike="noStrike" spc="-1">
              <a:latin typeface="Arial"/>
            </a:endParaRPr>
          </a:p>
        </p:txBody>
      </p:sp>
      <p:sp>
        <p:nvSpPr>
          <p:cNvPr id="7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it-IT" sz="3200" b="0" strike="noStrike" spc="-1">
              <a:latin typeface="Arial"/>
            </a:endParaRPr>
          </a:p>
        </p:txBody>
      </p:sp>
      <p:sp>
        <p:nvSpPr>
          <p:cNvPr id="7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it-IT" sz="3200" b="0" strike="noStrike" spc="-1">
              <a:latin typeface="Arial"/>
            </a:endParaRPr>
          </a:p>
        </p:txBody>
      </p:sp>
      <p:sp>
        <p:nvSpPr>
          <p:cNvPr id="7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82"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84"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8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8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6"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9"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9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9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
        <p:nvSpPr>
          <p:cNvPr id="9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9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9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97"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9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10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101"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103"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it-IT" sz="3200" b="0" strike="noStrike" spc="-1">
              <a:latin typeface="Arial"/>
            </a:endParaRPr>
          </a:p>
        </p:txBody>
      </p:sp>
      <p:sp>
        <p:nvSpPr>
          <p:cNvPr id="104"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10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10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10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
        <p:nvSpPr>
          <p:cNvPr id="109"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111"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it-IT" sz="3200" b="0" strike="noStrike" spc="-1">
              <a:latin typeface="Arial"/>
            </a:endParaRPr>
          </a:p>
        </p:txBody>
      </p:sp>
      <p:sp>
        <p:nvSpPr>
          <p:cNvPr id="112"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it-IT" sz="3200" b="0" strike="noStrike" spc="-1">
              <a:latin typeface="Arial"/>
            </a:endParaRPr>
          </a:p>
        </p:txBody>
      </p:sp>
      <p:sp>
        <p:nvSpPr>
          <p:cNvPr id="113"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it-IT" sz="3200" b="0" strike="noStrike" spc="-1">
              <a:latin typeface="Arial"/>
            </a:endParaRPr>
          </a:p>
        </p:txBody>
      </p:sp>
      <p:sp>
        <p:nvSpPr>
          <p:cNvPr id="114"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it-IT" sz="3200" b="0" strike="noStrike" spc="-1">
              <a:latin typeface="Arial"/>
            </a:endParaRPr>
          </a:p>
        </p:txBody>
      </p:sp>
      <p:sp>
        <p:nvSpPr>
          <p:cNvPr id="115"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it-IT" sz="3200" b="0" strike="noStrike" spc="-1">
              <a:latin typeface="Arial"/>
            </a:endParaRPr>
          </a:p>
        </p:txBody>
      </p:sp>
      <p:sp>
        <p:nvSpPr>
          <p:cNvPr id="116"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8"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1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1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
        <p:nvSpPr>
          <p:cNvPr id="1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1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1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1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it-IT" sz="4400" b="0" strike="noStrike" spc="-1">
              <a:latin typeface="Arial"/>
            </a:endParaRPr>
          </a:p>
        </p:txBody>
      </p:sp>
      <p:sp>
        <p:nvSpPr>
          <p:cNvPr id="2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2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23"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7" descr="C3-HD-TOP.png"/>
          <p:cNvPicPr/>
          <p:nvPr/>
        </p:nvPicPr>
        <p:blipFill>
          <a:blip r:embed="rId14"/>
          <a:stretch/>
        </p:blipFill>
        <p:spPr>
          <a:xfrm>
            <a:off x="0" y="0"/>
            <a:ext cx="9141480" cy="1078560"/>
          </a:xfrm>
          <a:prstGeom prst="rect">
            <a:avLst/>
          </a:prstGeom>
          <a:ln w="0">
            <a:noFill/>
          </a:ln>
        </p:spPr>
      </p:pic>
      <p:sp>
        <p:nvSpPr>
          <p:cNvPr id="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it-IT" sz="4400" b="0" strike="noStrike" spc="-1">
                <a:latin typeface="Arial"/>
              </a:rPr>
              <a:t>Fai clic per modificare il formato del testo del titolo</a:t>
            </a:r>
          </a:p>
        </p:txBody>
      </p:sp>
      <p:sp>
        <p:nvSpPr>
          <p:cNvPr id="2"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3200" b="0" strike="noStrike" spc="-1">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latin typeface="Arial"/>
              </a:rPr>
              <a:t>Terzo livello struttura</a:t>
            </a:r>
          </a:p>
          <a:p>
            <a:pPr marL="1728000" lvl="3" indent="-216000">
              <a:spcBef>
                <a:spcPts val="567"/>
              </a:spcBef>
              <a:buClr>
                <a:srgbClr val="000000"/>
              </a:buClr>
              <a:buSzPct val="75000"/>
              <a:buFont typeface="Symbol" charset="2"/>
              <a:buChar char=""/>
            </a:pPr>
            <a:r>
              <a:rPr lang="it-IT" sz="2000" b="0" strike="noStrike" spc="-1">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9" name="Picture 7" descr="C3-HD-TOP.png"/>
          <p:cNvPicPr/>
          <p:nvPr/>
        </p:nvPicPr>
        <p:blipFill>
          <a:blip r:embed="rId14"/>
          <a:stretch/>
        </p:blipFill>
        <p:spPr>
          <a:xfrm>
            <a:off x="0" y="0"/>
            <a:ext cx="9141480" cy="1078560"/>
          </a:xfrm>
          <a:prstGeom prst="rect">
            <a:avLst/>
          </a:prstGeom>
          <a:ln w="0">
            <a:noFill/>
          </a:ln>
        </p:spPr>
      </p:pic>
      <p:sp>
        <p:nvSpPr>
          <p:cNvPr id="40" name="PlaceHolder 1"/>
          <p:cNvSpPr>
            <a:spLocks noGrp="1"/>
          </p:cNvSpPr>
          <p:nvPr>
            <p:ph type="title"/>
          </p:nvPr>
        </p:nvSpPr>
        <p:spPr>
          <a:xfrm>
            <a:off x="457200" y="273600"/>
            <a:ext cx="8228880" cy="1144440"/>
          </a:xfrm>
          <a:prstGeom prst="rect">
            <a:avLst/>
          </a:prstGeom>
        </p:spPr>
        <p:txBody>
          <a:bodyPr lIns="0" tIns="0" rIns="0" bIns="0" anchor="ctr">
            <a:noAutofit/>
          </a:bodyPr>
          <a:lstStyle/>
          <a:p>
            <a:r>
              <a:rPr lang="it-IT" sz="1800" b="0" strike="noStrike" spc="-1">
                <a:latin typeface="Arial"/>
              </a:rPr>
              <a:t>Fai clic per modificare il formato del testo del titolo</a:t>
            </a:r>
          </a:p>
        </p:txBody>
      </p:sp>
      <p:sp>
        <p:nvSpPr>
          <p:cNvPr id="41" name="PlaceHolder 2"/>
          <p:cNvSpPr>
            <a:spLocks noGrp="1"/>
          </p:cNvSpPr>
          <p:nvPr>
            <p:ph type="body"/>
          </p:nvPr>
        </p:nvSpPr>
        <p:spPr>
          <a:xfrm>
            <a:off x="457200" y="1604520"/>
            <a:ext cx="82288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1800" b="0" strike="noStrike" spc="-1">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strike="noStrike" spc="-1">
                <a:latin typeface="Arial"/>
              </a:rPr>
              <a:t>Secondo livello struttura</a:t>
            </a:r>
          </a:p>
          <a:p>
            <a:pPr marL="1296000" lvl="2" indent="-288000">
              <a:spcBef>
                <a:spcPts val="850"/>
              </a:spcBef>
              <a:buClr>
                <a:srgbClr val="000000"/>
              </a:buClr>
              <a:buSzPct val="45000"/>
              <a:buFont typeface="Wingdings" charset="2"/>
              <a:buChar char=""/>
            </a:pPr>
            <a:r>
              <a:rPr lang="it-IT" sz="1800" b="0" strike="noStrike" spc="-1">
                <a:latin typeface="Arial"/>
              </a:rPr>
              <a:t>Terzo livello struttura</a:t>
            </a:r>
          </a:p>
          <a:p>
            <a:pPr marL="1728000" lvl="3" indent="-216000">
              <a:spcBef>
                <a:spcPts val="567"/>
              </a:spcBef>
              <a:buClr>
                <a:srgbClr val="000000"/>
              </a:buClr>
              <a:buSzPct val="75000"/>
              <a:buFont typeface="Symbol" charset="2"/>
              <a:buChar char=""/>
            </a:pPr>
            <a:r>
              <a:rPr lang="it-IT" sz="1800" b="0" strike="noStrike" spc="-1">
                <a:latin typeface="Arial"/>
              </a:rPr>
              <a:t>Quarto livello struttura</a:t>
            </a:r>
          </a:p>
          <a:p>
            <a:pPr marL="2160000" lvl="4" indent="-216000">
              <a:spcBef>
                <a:spcPts val="283"/>
              </a:spcBef>
              <a:buClr>
                <a:srgbClr val="000000"/>
              </a:buClr>
              <a:buSzPct val="45000"/>
              <a:buFont typeface="Wingdings" charset="2"/>
              <a:buChar char=""/>
            </a:pPr>
            <a:r>
              <a:rPr lang="it-IT" sz="1800" b="0" strike="noStrike" spc="-1">
                <a:latin typeface="Arial"/>
              </a:rPr>
              <a:t>Quinto livello struttura</a:t>
            </a:r>
          </a:p>
          <a:p>
            <a:pPr marL="2592000" lvl="5" indent="-216000">
              <a:spcBef>
                <a:spcPts val="283"/>
              </a:spcBef>
              <a:buClr>
                <a:srgbClr val="000000"/>
              </a:buClr>
              <a:buSzPct val="45000"/>
              <a:buFont typeface="Wingdings" charset="2"/>
              <a:buChar char=""/>
            </a:pPr>
            <a:r>
              <a:rPr lang="it-IT" sz="1800" b="0" strike="noStrike" spc="-1">
                <a:latin typeface="Arial"/>
              </a:rPr>
              <a:t>Sesto livello struttura</a:t>
            </a:r>
          </a:p>
          <a:p>
            <a:pPr marL="3024000" lvl="6" indent="-216000">
              <a:spcBef>
                <a:spcPts val="283"/>
              </a:spcBef>
              <a:buClr>
                <a:srgbClr val="000000"/>
              </a:buClr>
              <a:buSzPct val="45000"/>
              <a:buFont typeface="Wingdings" charset="2"/>
              <a:buChar char=""/>
            </a:pPr>
            <a:r>
              <a:rPr lang="it-IT" sz="1800" b="0" strike="noStrike" spc="-1">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8" name="Picture 7" descr="C3-HD-TOP.png"/>
          <p:cNvPicPr/>
          <p:nvPr/>
        </p:nvPicPr>
        <p:blipFill>
          <a:blip r:embed="rId14"/>
          <a:stretch/>
        </p:blipFill>
        <p:spPr>
          <a:xfrm>
            <a:off x="0" y="0"/>
            <a:ext cx="9141480" cy="1078560"/>
          </a:xfrm>
          <a:prstGeom prst="rect">
            <a:avLst/>
          </a:prstGeom>
          <a:ln w="0">
            <a:noFill/>
          </a:ln>
        </p:spPr>
      </p:pic>
      <p:sp>
        <p:nvSpPr>
          <p:cNvPr id="7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it-IT" sz="4400" b="0" strike="noStrike" spc="-1">
                <a:latin typeface="Arial"/>
              </a:rPr>
              <a:t>Fai clic per modificare il formato del testo del titolo</a:t>
            </a:r>
          </a:p>
        </p:txBody>
      </p:sp>
      <p:sp>
        <p:nvSpPr>
          <p:cNvPr id="80"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3200" b="0" strike="noStrike" spc="-1">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latin typeface="Arial"/>
              </a:rPr>
              <a:t>Terzo livello struttura</a:t>
            </a:r>
          </a:p>
          <a:p>
            <a:pPr marL="1728000" lvl="3" indent="-216000">
              <a:spcBef>
                <a:spcPts val="567"/>
              </a:spcBef>
              <a:buClr>
                <a:srgbClr val="000000"/>
              </a:buClr>
              <a:buSzPct val="75000"/>
              <a:buFont typeface="Symbol" charset="2"/>
              <a:buChar char=""/>
            </a:pPr>
            <a:r>
              <a:rPr lang="it-IT" sz="2000" b="0" strike="noStrike" spc="-1">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hyperlink" Target="https://www.istruzione.it/iscrizionionline/" TargetMode="Externa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istruzione.it/ri-generazione-scuola/biodiversita.html" TargetMode="Externa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cercalatuascuola.istruzione.it/" TargetMode="External"/><Relationship Id="rId2" Type="http://schemas.openxmlformats.org/officeDocument/2006/relationships/hyperlink" Target="http://www.icrobbio.edu.it/"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istruzione.it/iscrizionionline/index.html" TargetMode="Externa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hyperlink" Target="https://cercalatuascuola.istruzione.it/cercalatuascuola/"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https://www.istruzione.it/iscrizionionline/come-compilare-e-inoltrare.html"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icrobbio.edu.it/curricolo-distituto/" TargetMode="Externa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www.icrobbio.edu.it/" TargetMode="External"/><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icrobbio.edu.it/" TargetMode="Externa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cercalatuascuola.istruzione.it/cercalatuascuola/istituti/PVIC80800Q/ic-di-robbio/"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cercalatuascuola.istruzione.it/cercalatuascuola/istituti/PVIC80800Q/ic-robbio/pto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cercalatuascuola.istruzione.i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Google Shape;85;p13"/>
          <p:cNvSpPr/>
          <p:nvPr/>
        </p:nvSpPr>
        <p:spPr>
          <a:xfrm>
            <a:off x="242640" y="3935520"/>
            <a:ext cx="8886960" cy="2802600"/>
          </a:xfrm>
          <a:prstGeom prst="rect">
            <a:avLst/>
          </a:prstGeom>
          <a:solidFill>
            <a:srgbClr val="FFFFFF"/>
          </a:solidFill>
          <a:ln>
            <a:solidFill>
              <a:srgbClr val="EB7712"/>
            </a:solidFill>
            <a:round/>
          </a:ln>
          <a:effectLst>
            <a:glow rad="101520">
              <a:srgbClr val="D11800">
                <a:alpha val="40000"/>
              </a:srgbClr>
            </a:glow>
          </a:effectLst>
        </p:spPr>
        <p:style>
          <a:lnRef idx="2">
            <a:schemeClr val="accent2"/>
          </a:lnRef>
          <a:fillRef idx="1">
            <a:schemeClr val="lt1"/>
          </a:fillRef>
          <a:effectRef idx="0">
            <a:schemeClr val="accent2"/>
          </a:effectRef>
          <a:fontRef idx="minor"/>
        </p:style>
        <p:txBody>
          <a:bodyPr lIns="90000" tIns="45000" rIns="90000" bIns="45000">
            <a:noAutofit/>
            <a:scene3d>
              <a:camera prst="orthographicFront"/>
              <a:lightRig rig="threePt" dir="t"/>
            </a:scene3d>
            <a:sp3d extrusionH="57150">
              <a:bevelT w="38100" h="38100"/>
            </a:sp3d>
          </a:bodyPr>
          <a:lstStyle/>
          <a:p>
            <a:pPr algn="ctr">
              <a:lnSpc>
                <a:spcPct val="100000"/>
              </a:lnSpc>
              <a:tabLst>
                <a:tab pos="0" algn="l"/>
              </a:tabLst>
            </a:pPr>
            <a:r>
              <a:rPr lang="it-IT" sz="3200" b="0" strike="noStrike" spc="-1">
                <a:solidFill>
                  <a:srgbClr val="FF0000"/>
                </a:solidFill>
                <a:latin typeface="Calibri"/>
                <a:ea typeface="Calibri"/>
              </a:rPr>
              <a:t>CLASSI PRIME </a:t>
            </a:r>
            <a:endParaRPr lang="it-IT" sz="3200" b="0" strike="noStrike" spc="-1">
              <a:latin typeface="Arial"/>
            </a:endParaRPr>
          </a:p>
          <a:p>
            <a:pPr algn="ctr">
              <a:lnSpc>
                <a:spcPct val="100000"/>
              </a:lnSpc>
              <a:spcBef>
                <a:spcPts val="641"/>
              </a:spcBef>
              <a:tabLst>
                <a:tab pos="0" algn="l"/>
              </a:tabLst>
            </a:pPr>
            <a:r>
              <a:rPr lang="it-IT" sz="3200" b="0" strike="noStrike" spc="-1">
                <a:solidFill>
                  <a:srgbClr val="FF0000"/>
                </a:solidFill>
                <a:latin typeface="Calibri"/>
                <a:ea typeface="Calibri"/>
              </a:rPr>
              <a:t>SCUOLA SECONDARIA I GRADO</a:t>
            </a:r>
            <a:endParaRPr lang="it-IT" sz="3200" b="0" strike="noStrike" spc="-1">
              <a:latin typeface="Arial"/>
            </a:endParaRPr>
          </a:p>
          <a:p>
            <a:pPr algn="ctr">
              <a:lnSpc>
                <a:spcPct val="100000"/>
              </a:lnSpc>
              <a:spcBef>
                <a:spcPts val="641"/>
              </a:spcBef>
              <a:tabLst>
                <a:tab pos="0" algn="l"/>
              </a:tabLst>
            </a:pPr>
            <a:r>
              <a:rPr lang="it-IT" sz="3200" b="0" u="sng" strike="noStrike" spc="-1">
                <a:solidFill>
                  <a:srgbClr val="EA5A0C"/>
                </a:solidFill>
                <a:uFillTx/>
                <a:latin typeface="Calibri"/>
                <a:ea typeface="Calibri"/>
                <a:hlinkClick r:id="rId2"/>
              </a:rPr>
              <a:t>https://www.istruzione.it/iscrizionionline/</a:t>
            </a:r>
            <a:endParaRPr lang="it-IT" sz="3200" b="0" strike="noStrike" spc="-1">
              <a:latin typeface="Arial"/>
            </a:endParaRPr>
          </a:p>
          <a:p>
            <a:pPr algn="ctr">
              <a:lnSpc>
                <a:spcPct val="100000"/>
              </a:lnSpc>
              <a:spcBef>
                <a:spcPts val="641"/>
              </a:spcBef>
              <a:tabLst>
                <a:tab pos="0" algn="l"/>
              </a:tabLst>
            </a:pPr>
            <a:r>
              <a:rPr lang="it-IT" sz="3200" b="0" strike="noStrike" spc="-1">
                <a:solidFill>
                  <a:srgbClr val="000000"/>
                </a:solidFill>
                <a:latin typeface="Calibri"/>
                <a:ea typeface="Calibri"/>
              </a:rPr>
              <a:t>Iscrizione online a. s. 2024-2025 </a:t>
            </a:r>
            <a:endParaRPr lang="it-IT" sz="3200" b="0" strike="noStrike" spc="-1">
              <a:latin typeface="Arial"/>
            </a:endParaRPr>
          </a:p>
          <a:p>
            <a:pPr algn="ctr">
              <a:lnSpc>
                <a:spcPct val="100000"/>
              </a:lnSpc>
              <a:spcBef>
                <a:spcPts val="641"/>
              </a:spcBef>
              <a:tabLst>
                <a:tab pos="0" algn="l"/>
              </a:tabLst>
            </a:pPr>
            <a:r>
              <a:rPr lang="it-IT" sz="3200" b="0" strike="noStrike" spc="-1">
                <a:solidFill>
                  <a:srgbClr val="000000"/>
                </a:solidFill>
                <a:latin typeface="Calibri"/>
                <a:ea typeface="Calibri"/>
              </a:rPr>
              <a:t>Dal 18 gennaio al 10 febbraio</a:t>
            </a:r>
            <a:endParaRPr lang="it-IT" sz="3200" b="0" strike="noStrike" spc="-1">
              <a:latin typeface="Arial"/>
            </a:endParaRPr>
          </a:p>
          <a:p>
            <a:pPr algn="ctr">
              <a:lnSpc>
                <a:spcPct val="100000"/>
              </a:lnSpc>
              <a:spcBef>
                <a:spcPts val="641"/>
              </a:spcBef>
              <a:tabLst>
                <a:tab pos="0" algn="l"/>
              </a:tabLst>
            </a:pPr>
            <a:endParaRPr lang="it-IT" sz="3200" b="0" strike="noStrike" spc="-1">
              <a:latin typeface="Arial"/>
            </a:endParaRPr>
          </a:p>
          <a:p>
            <a:pPr algn="ctr">
              <a:lnSpc>
                <a:spcPct val="100000"/>
              </a:lnSpc>
              <a:spcBef>
                <a:spcPts val="641"/>
              </a:spcBef>
              <a:tabLst>
                <a:tab pos="0" algn="l"/>
              </a:tabLst>
            </a:pPr>
            <a:endParaRPr lang="it-IT" sz="3200" b="0" strike="noStrike" spc="-1">
              <a:latin typeface="Arial"/>
            </a:endParaRPr>
          </a:p>
          <a:p>
            <a:pPr algn="ctr">
              <a:lnSpc>
                <a:spcPct val="100000"/>
              </a:lnSpc>
              <a:spcBef>
                <a:spcPts val="641"/>
              </a:spcBef>
              <a:tabLst>
                <a:tab pos="0" algn="l"/>
              </a:tabLst>
            </a:pPr>
            <a:endParaRPr lang="it-IT" sz="3200" b="0" strike="noStrike" spc="-1">
              <a:latin typeface="Arial"/>
            </a:endParaRPr>
          </a:p>
          <a:p>
            <a:pPr algn="ctr">
              <a:lnSpc>
                <a:spcPct val="100000"/>
              </a:lnSpc>
              <a:spcBef>
                <a:spcPts val="641"/>
              </a:spcBef>
              <a:tabLst>
                <a:tab pos="0" algn="l"/>
              </a:tabLst>
            </a:pPr>
            <a:r>
              <a:rPr lang="it-IT" sz="3200" b="0" strike="noStrike" spc="-1">
                <a:solidFill>
                  <a:srgbClr val="000000"/>
                </a:solidFill>
                <a:latin typeface="Calibri"/>
                <a:ea typeface="Calibri"/>
              </a:rPr>
              <a:t> </a:t>
            </a:r>
            <a:endParaRPr lang="it-IT" sz="3200" b="0" strike="noStrike" spc="-1">
              <a:latin typeface="Arial"/>
            </a:endParaRPr>
          </a:p>
          <a:p>
            <a:pPr algn="ctr">
              <a:lnSpc>
                <a:spcPct val="100000"/>
              </a:lnSpc>
              <a:spcBef>
                <a:spcPts val="641"/>
              </a:spcBef>
              <a:tabLst>
                <a:tab pos="0" algn="l"/>
              </a:tabLst>
            </a:pPr>
            <a:endParaRPr lang="it-IT" sz="3200" b="0" strike="noStrike" spc="-1">
              <a:latin typeface="Arial"/>
            </a:endParaRPr>
          </a:p>
        </p:txBody>
      </p:sp>
      <p:pic>
        <p:nvPicPr>
          <p:cNvPr id="118" name="Immagine 1"/>
          <p:cNvPicPr/>
          <p:nvPr/>
        </p:nvPicPr>
        <p:blipFill>
          <a:blip r:embed="rId3"/>
          <a:stretch/>
        </p:blipFill>
        <p:spPr>
          <a:xfrm>
            <a:off x="2159640" y="1183680"/>
            <a:ext cx="720000" cy="795960"/>
          </a:xfrm>
          <a:prstGeom prst="rect">
            <a:avLst/>
          </a:prstGeom>
          <a:ln w="0">
            <a:noFill/>
          </a:ln>
        </p:spPr>
      </p:pic>
      <p:pic>
        <p:nvPicPr>
          <p:cNvPr id="119" name="Immagine 2"/>
          <p:cNvPicPr/>
          <p:nvPr/>
        </p:nvPicPr>
        <p:blipFill>
          <a:blip r:embed="rId4"/>
          <a:stretch/>
        </p:blipFill>
        <p:spPr>
          <a:xfrm>
            <a:off x="7271280" y="330840"/>
            <a:ext cx="1005480" cy="938880"/>
          </a:xfrm>
          <a:prstGeom prst="rect">
            <a:avLst/>
          </a:prstGeom>
          <a:ln w="0">
            <a:noFill/>
          </a:ln>
        </p:spPr>
      </p:pic>
      <p:pic>
        <p:nvPicPr>
          <p:cNvPr id="120" name="Immagine 3"/>
          <p:cNvPicPr/>
          <p:nvPr/>
        </p:nvPicPr>
        <p:blipFill>
          <a:blip r:embed="rId5"/>
          <a:stretch/>
        </p:blipFill>
        <p:spPr>
          <a:xfrm>
            <a:off x="2999160" y="283680"/>
            <a:ext cx="3840480" cy="795960"/>
          </a:xfrm>
          <a:prstGeom prst="rect">
            <a:avLst/>
          </a:prstGeom>
          <a:ln w="0">
            <a:noFill/>
          </a:ln>
        </p:spPr>
      </p:pic>
      <p:sp>
        <p:nvSpPr>
          <p:cNvPr id="121" name="Google Shape;84;p13"/>
          <p:cNvSpPr/>
          <p:nvPr/>
        </p:nvSpPr>
        <p:spPr>
          <a:xfrm>
            <a:off x="167040" y="911880"/>
            <a:ext cx="8886960" cy="3271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it-IT" sz="2800" b="0" strike="noStrike" spc="-1">
                <a:solidFill>
                  <a:srgbClr val="000000"/>
                </a:solidFill>
                <a:latin typeface="Century Gothic"/>
                <a:ea typeface="DejaVu Sans"/>
              </a:rPr>
              <a:t>Ministero dell’Istruzione e del Merito</a:t>
            </a:r>
            <a:br/>
            <a:r>
              <a:rPr lang="it-IT" sz="4400" b="0" strike="noStrike" spc="-1">
                <a:solidFill>
                  <a:srgbClr val="C4220D"/>
                </a:solidFill>
                <a:latin typeface="Calibri"/>
                <a:ea typeface="Calibri"/>
              </a:rPr>
              <a:t>ISTITUTO COMPRENSIVO ROBBIO </a:t>
            </a:r>
            <a:endParaRPr lang="it-IT" sz="4400" b="0" strike="noStrike" spc="-1">
              <a:latin typeface="Arial"/>
            </a:endParaRPr>
          </a:p>
        </p:txBody>
      </p:sp>
      <p:pic>
        <p:nvPicPr>
          <p:cNvPr id="122" name="Immagine 1"/>
          <p:cNvPicPr/>
          <p:nvPr/>
        </p:nvPicPr>
        <p:blipFill>
          <a:blip r:embed="rId6"/>
          <a:stretch/>
        </p:blipFill>
        <p:spPr>
          <a:xfrm>
            <a:off x="5672880" y="1305000"/>
            <a:ext cx="969120" cy="402840"/>
          </a:xfrm>
          <a:prstGeom prst="rect">
            <a:avLst/>
          </a:prstGeom>
          <a:ln w="0">
            <a:noFill/>
          </a:ln>
        </p:spPr>
      </p:pic>
      <p:pic>
        <p:nvPicPr>
          <p:cNvPr id="123" name="Immagine 2"/>
          <p:cNvPicPr/>
          <p:nvPr/>
        </p:nvPicPr>
        <p:blipFill>
          <a:blip r:embed="rId7"/>
          <a:stretch/>
        </p:blipFill>
        <p:spPr>
          <a:xfrm>
            <a:off x="6917040" y="1285920"/>
            <a:ext cx="1359720" cy="493200"/>
          </a:xfrm>
          <a:prstGeom prst="rect">
            <a:avLst/>
          </a:prstGeom>
          <a:ln w="0">
            <a:noFill/>
          </a:ln>
        </p:spPr>
      </p:pic>
      <p:pic>
        <p:nvPicPr>
          <p:cNvPr id="124" name="Immagine 123"/>
          <p:cNvPicPr/>
          <p:nvPr/>
        </p:nvPicPr>
        <p:blipFill>
          <a:blip r:embed="rId8"/>
          <a:stretch/>
        </p:blipFill>
        <p:spPr>
          <a:xfrm>
            <a:off x="552240" y="468720"/>
            <a:ext cx="1787400" cy="6109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p14:prism/>
      </p:transition>
    </mc:Choice>
    <mc:Fallback xmlns:p15="http://schemas.microsoft.com/office/powerpoint/2012/main"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itolo 1"/>
          <p:cNvSpPr/>
          <p:nvPr/>
        </p:nvSpPr>
        <p:spPr>
          <a:xfrm>
            <a:off x="297000" y="601200"/>
            <a:ext cx="8844480" cy="45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lightRig rig="threePt" dir="t"/>
            </a:scene3d>
            <a:sp3d extrusionH="57150">
              <a:bevelT w="38100" h="38100" prst="slope"/>
            </a:sp3d>
          </a:bodyPr>
          <a:lstStyle/>
          <a:p>
            <a:pPr algn="ctr">
              <a:lnSpc>
                <a:spcPct val="100000"/>
              </a:lnSpc>
            </a:pPr>
            <a:r>
              <a:rPr lang="it-IT" sz="4400" b="0" strike="noStrike" spc="-1">
                <a:solidFill>
                  <a:srgbClr val="C4220D"/>
                </a:solidFill>
                <a:latin typeface="Calibri"/>
                <a:ea typeface="Calibri"/>
              </a:rPr>
              <a:t>SCELTE STRATEGICHE</a:t>
            </a:r>
            <a:endParaRPr lang="it-IT" sz="4400" b="0" strike="noStrike" spc="-1">
              <a:latin typeface="Arial"/>
            </a:endParaRPr>
          </a:p>
        </p:txBody>
      </p:sp>
      <p:sp>
        <p:nvSpPr>
          <p:cNvPr id="150" name="Segnaposto testo 2"/>
          <p:cNvSpPr/>
          <p:nvPr/>
        </p:nvSpPr>
        <p:spPr>
          <a:xfrm>
            <a:off x="297000" y="1141200"/>
            <a:ext cx="8720640" cy="5714640"/>
          </a:xfrm>
          <a:prstGeom prst="rect">
            <a:avLst/>
          </a:prstGeom>
          <a:solidFill>
            <a:srgbClr val="FCD5B5"/>
          </a:soli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114480">
              <a:lnSpc>
                <a:spcPct val="100000"/>
              </a:lnSpc>
              <a:spcBef>
                <a:spcPts val="360"/>
              </a:spcBef>
              <a:tabLst>
                <a:tab pos="0" algn="l"/>
              </a:tabLst>
            </a:pPr>
            <a:r>
              <a:rPr lang="it-IT" sz="2400" b="0" strike="noStrike" spc="-1">
                <a:solidFill>
                  <a:srgbClr val="000000"/>
                </a:solidFill>
                <a:latin typeface="Calibri"/>
                <a:ea typeface="Calibri"/>
              </a:rPr>
              <a:t>- </a:t>
            </a:r>
            <a:r>
              <a:rPr lang="it-IT" sz="2800" b="1" i="1" strike="noStrike" spc="-1">
                <a:solidFill>
                  <a:srgbClr val="000000"/>
                </a:solidFill>
                <a:latin typeface="Calibri"/>
                <a:ea typeface="Calibri"/>
              </a:rPr>
              <a:t>Valorizzare e potenziare </a:t>
            </a:r>
            <a:r>
              <a:rPr lang="it-IT" sz="2800" b="0" strike="noStrike" spc="-1">
                <a:solidFill>
                  <a:srgbClr val="000000"/>
                </a:solidFill>
                <a:latin typeface="Calibri"/>
                <a:ea typeface="Calibri"/>
              </a:rPr>
              <a:t>le competenze linguistiche, con particolare riferimento all'italiano nonché alla lingua inglese e ad altre lingue dell'Unione europea, anche mediante l'utilizzo della metodologia Content Language Integrated Learning.</a:t>
            </a:r>
            <a:endParaRPr lang="it-IT" sz="2800" b="0" strike="noStrike" spc="-1">
              <a:latin typeface="Arial"/>
            </a:endParaRPr>
          </a:p>
          <a:p>
            <a:pPr marL="114480">
              <a:lnSpc>
                <a:spcPct val="100000"/>
              </a:lnSpc>
              <a:spcBef>
                <a:spcPts val="360"/>
              </a:spcBef>
              <a:tabLst>
                <a:tab pos="0" algn="l"/>
              </a:tabLst>
            </a:pPr>
            <a:r>
              <a:rPr lang="it-IT" sz="2800" b="0" strike="noStrike" spc="-1">
                <a:solidFill>
                  <a:srgbClr val="000000"/>
                </a:solidFill>
                <a:latin typeface="Calibri"/>
                <a:ea typeface="Calibri"/>
              </a:rPr>
              <a:t>- </a:t>
            </a:r>
            <a:r>
              <a:rPr lang="it-IT" sz="2800" b="1" i="1" strike="noStrike" spc="-1">
                <a:solidFill>
                  <a:srgbClr val="000000"/>
                </a:solidFill>
                <a:latin typeface="Calibri"/>
                <a:ea typeface="Calibri"/>
              </a:rPr>
              <a:t>Sviluppare</a:t>
            </a:r>
            <a:r>
              <a:rPr lang="it-IT" sz="2800" b="0" strike="noStrike" spc="-1">
                <a:solidFill>
                  <a:srgbClr val="000000"/>
                </a:solidFill>
                <a:latin typeface="Calibri"/>
                <a:ea typeface="Calibri"/>
              </a:rPr>
              <a:t> le competenze in materia di cittadinanza attiva e democratica attraverso la valorizzazione dell'educazione interculturale e alla pace, il rispetto delle differenze e il dialogo tra le culture. </a:t>
            </a:r>
            <a:endParaRPr lang="it-IT" sz="2800" b="0" strike="noStrike" spc="-1">
              <a:latin typeface="Arial"/>
            </a:endParaRPr>
          </a:p>
          <a:p>
            <a:pPr marL="114480">
              <a:lnSpc>
                <a:spcPct val="100000"/>
              </a:lnSpc>
              <a:spcBef>
                <a:spcPts val="360"/>
              </a:spcBef>
              <a:tabLst>
                <a:tab pos="0" algn="l"/>
              </a:tabLst>
            </a:pPr>
            <a:r>
              <a:rPr lang="it-IT" sz="2800" b="0" strike="noStrike" spc="-1">
                <a:solidFill>
                  <a:srgbClr val="000000"/>
                </a:solidFill>
                <a:latin typeface="Calibri"/>
                <a:ea typeface="Calibri"/>
              </a:rPr>
              <a:t>- </a:t>
            </a:r>
            <a:r>
              <a:rPr lang="it-IT" sz="2800" b="1" i="1" strike="noStrike" spc="-1">
                <a:solidFill>
                  <a:srgbClr val="000000"/>
                </a:solidFill>
                <a:latin typeface="Calibri"/>
                <a:ea typeface="Calibri"/>
              </a:rPr>
              <a:t>Sviluppare</a:t>
            </a:r>
            <a:r>
              <a:rPr lang="it-IT" sz="2800" b="0" strike="noStrike" spc="-1">
                <a:solidFill>
                  <a:srgbClr val="000000"/>
                </a:solidFill>
                <a:latin typeface="Calibri"/>
                <a:ea typeface="Calibri"/>
              </a:rPr>
              <a:t> le azioni previste dalla Carta per l’educazione alla biodiversità al fine di assumere impegni per la tutela dell’ambiente.</a:t>
            </a:r>
            <a:r>
              <a:rPr lang="it-IT" sz="1800" b="0" u="sng" strike="noStrike" spc="-1">
                <a:solidFill>
                  <a:srgbClr val="EA5A0C"/>
                </a:solidFill>
                <a:uFillTx/>
                <a:latin typeface="Calibri"/>
                <a:ea typeface="Calibri"/>
                <a:hlinkClick r:id="rId2"/>
              </a:rPr>
              <a:t>https</a:t>
            </a:r>
            <a:r>
              <a:rPr lang="it-IT" sz="1800" b="0" u="sng" strike="noStrike" spc="-1">
                <a:solidFill>
                  <a:srgbClr val="EA5A0C"/>
                </a:solidFill>
                <a:uFillTx/>
                <a:latin typeface="Calibri"/>
                <a:ea typeface="Calibri"/>
                <a:hlinkClick r:id="rId2"/>
              </a:rPr>
              <a:t>://www.istruzione.it/ri-generazione-scuola/biodiversita.html</a:t>
            </a:r>
            <a:endParaRPr lang="it-IT" sz="1800" b="0" strike="noStrike" spc="-1">
              <a:latin typeface="Arial"/>
            </a:endParaRPr>
          </a:p>
        </p:txBody>
      </p:sp>
      <p:pic>
        <p:nvPicPr>
          <p:cNvPr id="151" name="Immagine 1"/>
          <p:cNvPicPr/>
          <p:nvPr/>
        </p:nvPicPr>
        <p:blipFill>
          <a:blip r:embed="rId3"/>
          <a:stretch/>
        </p:blipFill>
        <p:spPr>
          <a:xfrm>
            <a:off x="3511800" y="2960640"/>
            <a:ext cx="893160" cy="331200"/>
          </a:xfrm>
          <a:prstGeom prst="rect">
            <a:avLst/>
          </a:prstGeom>
          <a:ln w="0">
            <a:noFill/>
          </a:ln>
        </p:spPr>
      </p:pic>
      <p:pic>
        <p:nvPicPr>
          <p:cNvPr id="152" name="Immagine 2"/>
          <p:cNvPicPr/>
          <p:nvPr/>
        </p:nvPicPr>
        <p:blipFill>
          <a:blip r:embed="rId4"/>
          <a:stretch/>
        </p:blipFill>
        <p:spPr>
          <a:xfrm>
            <a:off x="690120" y="6356520"/>
            <a:ext cx="719280" cy="510120"/>
          </a:xfrm>
          <a:prstGeom prst="rect">
            <a:avLst/>
          </a:prstGeom>
          <a:ln w="0">
            <a:noFill/>
          </a:ln>
        </p:spPr>
      </p:pic>
      <p:pic>
        <p:nvPicPr>
          <p:cNvPr id="153" name="Immagine 3"/>
          <p:cNvPicPr/>
          <p:nvPr/>
        </p:nvPicPr>
        <p:blipFill>
          <a:blip r:embed="rId5"/>
          <a:stretch/>
        </p:blipFill>
        <p:spPr>
          <a:xfrm>
            <a:off x="5699520" y="4572000"/>
            <a:ext cx="1125360" cy="604800"/>
          </a:xfrm>
          <a:prstGeom prst="rect">
            <a:avLst/>
          </a:prstGeom>
          <a:ln w="0">
            <a:noFill/>
          </a:ln>
        </p:spPr>
      </p:pic>
      <p:pic>
        <p:nvPicPr>
          <p:cNvPr id="154" name="Immagine 2_0"/>
          <p:cNvPicPr/>
          <p:nvPr/>
        </p:nvPicPr>
        <p:blipFill>
          <a:blip r:embed="rId6"/>
          <a:stretch/>
        </p:blipFill>
        <p:spPr>
          <a:xfrm>
            <a:off x="5120280" y="2926800"/>
            <a:ext cx="1359720" cy="4932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egnaposto testo 2_0"/>
          <p:cNvSpPr/>
          <p:nvPr/>
        </p:nvSpPr>
        <p:spPr>
          <a:xfrm>
            <a:off x="240120" y="396720"/>
            <a:ext cx="8661960" cy="6459480"/>
          </a:xfrm>
          <a:prstGeom prst="rect">
            <a:avLst/>
          </a:prstGeom>
          <a:solidFill>
            <a:srgbClr val="FCD5B5"/>
          </a:soli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39480">
              <a:lnSpc>
                <a:spcPct val="100000"/>
              </a:lnSpc>
              <a:spcBef>
                <a:spcPts val="360"/>
              </a:spcBef>
              <a:buClr>
                <a:srgbClr val="000000"/>
              </a:buClr>
              <a:buFont typeface="Arial"/>
              <a:buChar char="•"/>
            </a:pPr>
            <a:r>
              <a:rPr lang="it-IT" sz="2800" b="0" strike="noStrike" spc="-1">
                <a:solidFill>
                  <a:srgbClr val="000000"/>
                </a:solidFill>
                <a:latin typeface="Calibri"/>
                <a:ea typeface="Calibri"/>
              </a:rPr>
              <a:t>Potenziare le conoscenze in materia giuridica,economico-finanziaria e di educazione all'autoimprenditorialità.</a:t>
            </a:r>
            <a:endParaRPr lang="it-IT" sz="2800" b="0" strike="noStrike" spc="-1">
              <a:latin typeface="Arial"/>
            </a:endParaRPr>
          </a:p>
          <a:p>
            <a:pPr marL="457200" indent="-339480">
              <a:lnSpc>
                <a:spcPct val="100000"/>
              </a:lnSpc>
              <a:spcBef>
                <a:spcPts val="360"/>
              </a:spcBef>
              <a:buClr>
                <a:srgbClr val="000000"/>
              </a:buClr>
              <a:buFont typeface="Arial"/>
              <a:buChar char="•"/>
            </a:pPr>
            <a:r>
              <a:rPr lang="it-IT" sz="2800" b="0" strike="noStrike" spc="-1">
                <a:solidFill>
                  <a:srgbClr val="000000"/>
                </a:solidFill>
                <a:latin typeface="Calibri"/>
                <a:ea typeface="Calibri"/>
              </a:rPr>
              <a:t> Sviluppare comportamenti responsabili ispirati alla conoscenza e al rispetto della legalità, della sostenibilità ambientale, dei beni paesaggistici, del patrimonio e delle attività culturali. </a:t>
            </a:r>
            <a:endParaRPr lang="it-IT" sz="2800" b="0" strike="noStrike" spc="-1">
              <a:latin typeface="Arial"/>
            </a:endParaRPr>
          </a:p>
          <a:p>
            <a:pPr marL="457200" indent="-339480">
              <a:lnSpc>
                <a:spcPct val="100000"/>
              </a:lnSpc>
              <a:spcBef>
                <a:spcPts val="360"/>
              </a:spcBef>
              <a:buClr>
                <a:srgbClr val="000000"/>
              </a:buClr>
              <a:buFont typeface="Arial"/>
              <a:buChar char="•"/>
            </a:pPr>
            <a:r>
              <a:rPr lang="it-IT" sz="2800" b="0" strike="noStrike" spc="-1">
                <a:solidFill>
                  <a:srgbClr val="000000"/>
                </a:solidFill>
                <a:latin typeface="Calibri"/>
                <a:ea typeface="Calibri"/>
              </a:rPr>
              <a:t>Sviluppare le competenze digitali degli studenti, con particolare riguardo al pensiero computazionale, all'utilizzo critico e consapevole dei social network e dei media nonché alla trasformazione di aule in ambienti innovativi di apprendimento (Next Generation Classroom- Piano Scuola 4.0).</a:t>
            </a:r>
            <a:endParaRPr lang="it-IT" sz="2800" b="0" strike="noStrike" spc="-1">
              <a:latin typeface="Arial"/>
            </a:endParaRPr>
          </a:p>
          <a:p>
            <a:pPr marL="457200" indent="-339480">
              <a:lnSpc>
                <a:spcPct val="100000"/>
              </a:lnSpc>
              <a:spcBef>
                <a:spcPts val="360"/>
              </a:spcBef>
              <a:buClr>
                <a:srgbClr val="000000"/>
              </a:buClr>
              <a:buFont typeface="Arial"/>
              <a:buChar char="•"/>
            </a:pPr>
            <a:r>
              <a:rPr lang="it-IT" sz="2800" b="0" strike="noStrike" spc="-1">
                <a:solidFill>
                  <a:srgbClr val="000000"/>
                </a:solidFill>
                <a:latin typeface="Calibri"/>
                <a:ea typeface="Calibri"/>
              </a:rPr>
              <a:t>Potenziare le discipline STEM.</a:t>
            </a:r>
            <a:endParaRPr lang="it-IT" sz="2800" b="0" strike="noStrike" spc="-1">
              <a:latin typeface="Arial"/>
            </a:endParaRPr>
          </a:p>
        </p:txBody>
      </p:sp>
      <p:pic>
        <p:nvPicPr>
          <p:cNvPr id="156" name="Immagine 1_1"/>
          <p:cNvPicPr/>
          <p:nvPr/>
        </p:nvPicPr>
        <p:blipFill>
          <a:blip r:embed="rId2"/>
          <a:stretch/>
        </p:blipFill>
        <p:spPr>
          <a:xfrm>
            <a:off x="6960600" y="5675760"/>
            <a:ext cx="1859760" cy="6415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ttangolo 156"/>
          <p:cNvSpPr/>
          <p:nvPr/>
        </p:nvSpPr>
        <p:spPr>
          <a:xfrm>
            <a:off x="115920" y="553320"/>
            <a:ext cx="8726400" cy="623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1800" b="1" strike="noStrike" spc="-1">
                <a:solidFill>
                  <a:srgbClr val="000000"/>
                </a:solidFill>
                <a:latin typeface="Arial"/>
                <a:ea typeface="DejaVu Sans"/>
              </a:rPr>
              <a:t>                                                                STEM </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l’acronimo di Scienze, Tecnologia, Ingegneria e Matematica e fa riferimento ad una revisione delle metodologie didattiche finalizzata all’integrazione delle discipline scientifiche con quelle non scientifiche, integrazione necessaria per affrontare e comprendere la complessità che la realtà implica.</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STEM e STEAM (a cui si aggiunge la componente artistica) non sono una novità, sono semplicemente modi di comprendere e applicare una </a:t>
            </a:r>
            <a:endParaRPr lang="it-IT" sz="1800" b="0" strike="noStrike" spc="-1">
              <a:latin typeface="Arial"/>
            </a:endParaRPr>
          </a:p>
          <a:p>
            <a:pPr>
              <a:lnSpc>
                <a:spcPct val="100000"/>
              </a:lnSpc>
            </a:pPr>
            <a:r>
              <a:rPr lang="it-IT" sz="1800" b="0" strike="noStrike" spc="-1">
                <a:solidFill>
                  <a:srgbClr val="000000"/>
                </a:solidFill>
                <a:latin typeface="Arial"/>
                <a:ea typeface="DejaVu Sans"/>
              </a:rPr>
              <a:t>forma integrata di apprendimento che assomiglia alla vita reale. </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L’approccio STEM migliorerà l’apprendimento degli studenti in quanto li abituerà a riflettere sulla vita reale, e questo a partire dalla scuola dell’infanzia; qui la naturale predisposizione dei bambini a porsi delle domande sul mondo che li circonda deve essere canalizzata in percorsi di apprendimento che li portino ad esplorare le basi della scienza, della tecnologia, dell’ingegneria e della matematica. </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 Linee guida per l'insegnamento delle discipline STEM, adottate con il DM 184/2023 e della progettazione di Istituto inerente al </a:t>
            </a:r>
            <a:endParaRPr lang="it-IT" sz="1800" b="0" strike="noStrike" spc="-1">
              <a:latin typeface="Arial"/>
            </a:endParaRPr>
          </a:p>
          <a:p>
            <a:pPr>
              <a:lnSpc>
                <a:spcPct val="100000"/>
              </a:lnSpc>
            </a:pPr>
            <a:r>
              <a:rPr lang="it-IT" sz="1800" b="0" strike="noStrike" spc="-1">
                <a:solidFill>
                  <a:srgbClr val="000000"/>
                </a:solidFill>
                <a:latin typeface="Arial"/>
                <a:ea typeface="DejaVu Sans"/>
              </a:rPr>
              <a:t>PNRR ( Piano Scuola 4.0 - Azione 1 - Next generation Classroom - Ambienti di apprendimento innovativi- )</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 La scuola un documento unitario e condiviso per i tre ordini di scuola.</a:t>
            </a:r>
            <a:endParaRPr lang="it-IT" sz="1800" b="0" strike="noStrike" spc="-1">
              <a:latin typeface="Arial"/>
            </a:endParaRPr>
          </a:p>
          <a:p>
            <a:pPr>
              <a:lnSpc>
                <a:spcPct val="100000"/>
              </a:lnSpc>
            </a:pPr>
            <a:endParaRPr lang="it-IT"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Google Shape;115;p18"/>
          <p:cNvSpPr/>
          <p:nvPr/>
        </p:nvSpPr>
        <p:spPr>
          <a:xfrm>
            <a:off x="419760" y="198720"/>
            <a:ext cx="8870760" cy="776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lightRig rig="threePt" dir="t"/>
            </a:scene3d>
            <a:sp3d extrusionH="57150">
              <a:bevelT w="69850" h="69850" prst="divot"/>
            </a:sp3d>
          </a:bodyPr>
          <a:lstStyle/>
          <a:p>
            <a:pPr>
              <a:lnSpc>
                <a:spcPct val="100000"/>
              </a:lnSpc>
              <a:tabLst>
                <a:tab pos="0" algn="l"/>
              </a:tabLst>
            </a:pPr>
            <a:r>
              <a:rPr lang="it-IT" sz="2800" b="0" strike="noStrike" spc="-1">
                <a:solidFill>
                  <a:srgbClr val="000000"/>
                </a:solidFill>
                <a:latin typeface="Calibri"/>
                <a:ea typeface="Calibri"/>
              </a:rPr>
              <a:t>PROGETTI INSERITI NEL PIANO DELL’OFFERTA FORMATIVA</a:t>
            </a:r>
            <a:endParaRPr lang="it-IT" sz="2800" b="0" strike="noStrike" spc="-1">
              <a:latin typeface="Arial"/>
            </a:endParaRPr>
          </a:p>
        </p:txBody>
      </p:sp>
      <p:sp>
        <p:nvSpPr>
          <p:cNvPr id="159" name="Google Shape;116;p18"/>
          <p:cNvSpPr/>
          <p:nvPr/>
        </p:nvSpPr>
        <p:spPr>
          <a:xfrm>
            <a:off x="303840" y="977760"/>
            <a:ext cx="8718120" cy="5601600"/>
          </a:xfrm>
          <a:prstGeom prst="rect">
            <a:avLst/>
          </a:pr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2400" b="1" i="1" strike="noStrike" spc="-1">
                <a:solidFill>
                  <a:srgbClr val="000000"/>
                </a:solidFill>
                <a:latin typeface="Calibri"/>
                <a:ea typeface="Calibri"/>
              </a:rPr>
              <a:t>GRUPPO</a:t>
            </a:r>
            <a:r>
              <a:rPr lang="it-IT" sz="2400" b="1" i="1" strike="noStrike" spc="-92">
                <a:solidFill>
                  <a:srgbClr val="000000"/>
                </a:solidFill>
                <a:latin typeface="Calibri"/>
                <a:ea typeface="Calibri"/>
              </a:rPr>
              <a:t> </a:t>
            </a:r>
            <a:r>
              <a:rPr lang="it-IT" sz="2400" b="1" i="1" strike="noStrike" spc="-1">
                <a:solidFill>
                  <a:srgbClr val="000000"/>
                </a:solidFill>
                <a:latin typeface="Calibri"/>
                <a:ea typeface="Calibri"/>
              </a:rPr>
              <a:t>SPORTIVO</a:t>
            </a:r>
            <a:r>
              <a:rPr lang="it-IT" sz="2400" b="1" i="1" strike="noStrike" spc="-72">
                <a:solidFill>
                  <a:srgbClr val="000000"/>
                </a:solidFill>
                <a:latin typeface="Calibri"/>
                <a:ea typeface="Calibri"/>
              </a:rPr>
              <a:t> </a:t>
            </a:r>
            <a:r>
              <a:rPr lang="it-IT" sz="2400" b="1" i="1" strike="noStrike" spc="-1">
                <a:solidFill>
                  <a:srgbClr val="000000"/>
                </a:solidFill>
                <a:latin typeface="Calibri"/>
                <a:ea typeface="Calibri"/>
              </a:rPr>
              <a:t>STUDENTESCO</a:t>
            </a:r>
            <a:r>
              <a:rPr lang="it-IT" sz="2400" b="1" i="1" strike="noStrike" spc="-106">
                <a:solidFill>
                  <a:srgbClr val="000000"/>
                </a:solidFill>
                <a:latin typeface="Calibri"/>
                <a:ea typeface="Calibri"/>
              </a:rPr>
              <a:t> </a:t>
            </a:r>
            <a:r>
              <a:rPr lang="it-IT" sz="2400" b="0" i="1" strike="noStrike" spc="-1">
                <a:solidFill>
                  <a:srgbClr val="000000"/>
                </a:solidFill>
                <a:latin typeface="Calibri"/>
                <a:ea typeface="Calibri"/>
              </a:rPr>
              <a:t>:</a:t>
            </a:r>
            <a:r>
              <a:rPr lang="it-IT" sz="2400" b="0" i="1" strike="noStrike" spc="-72">
                <a:solidFill>
                  <a:srgbClr val="000000"/>
                </a:solidFill>
                <a:latin typeface="Calibri"/>
                <a:ea typeface="Calibri"/>
              </a:rPr>
              <a:t> </a:t>
            </a:r>
            <a:r>
              <a:rPr lang="it-IT" sz="2400" b="0" i="1" strike="noStrike" spc="-1">
                <a:solidFill>
                  <a:srgbClr val="000000"/>
                </a:solidFill>
                <a:latin typeface="Calibri"/>
                <a:ea typeface="Calibri"/>
              </a:rPr>
              <a:t>Attività</a:t>
            </a:r>
            <a:r>
              <a:rPr lang="it-IT" sz="2400" b="0" i="1" strike="noStrike" spc="-100">
                <a:solidFill>
                  <a:srgbClr val="000000"/>
                </a:solidFill>
                <a:latin typeface="Calibri"/>
                <a:ea typeface="Calibri"/>
              </a:rPr>
              <a:t> </a:t>
            </a:r>
            <a:r>
              <a:rPr lang="it-IT" sz="2400" b="0" i="1" strike="noStrike" spc="-1">
                <a:solidFill>
                  <a:srgbClr val="000000"/>
                </a:solidFill>
                <a:latin typeface="Calibri"/>
                <a:ea typeface="Calibri"/>
              </a:rPr>
              <a:t>di</a:t>
            </a:r>
            <a:r>
              <a:rPr lang="it-IT" sz="2400" b="0" i="1" strike="noStrike" spc="-72">
                <a:solidFill>
                  <a:srgbClr val="000000"/>
                </a:solidFill>
                <a:latin typeface="Calibri"/>
                <a:ea typeface="Calibri"/>
              </a:rPr>
              <a:t> </a:t>
            </a:r>
            <a:r>
              <a:rPr lang="it-IT" sz="2400" b="0" i="1" strike="noStrike" spc="-1">
                <a:solidFill>
                  <a:srgbClr val="000000"/>
                </a:solidFill>
                <a:latin typeface="Calibri"/>
                <a:ea typeface="Calibri"/>
              </a:rPr>
              <a:t>potenziamento</a:t>
            </a:r>
            <a:r>
              <a:rPr lang="it-IT" sz="2400" b="0" i="1" strike="noStrike" spc="-531">
                <a:solidFill>
                  <a:srgbClr val="000000"/>
                </a:solidFill>
                <a:latin typeface="Calibri"/>
                <a:ea typeface="Calibri"/>
              </a:rPr>
              <a:t> </a:t>
            </a:r>
            <a:r>
              <a:rPr lang="it-IT" sz="2400" b="0" i="1" strike="noStrike" spc="-1">
                <a:solidFill>
                  <a:srgbClr val="000000"/>
                </a:solidFill>
                <a:latin typeface="Calibri"/>
                <a:ea typeface="Calibri"/>
              </a:rPr>
              <a:t>di</a:t>
            </a:r>
            <a:r>
              <a:rPr lang="it-IT" sz="2400" b="0" i="1" strike="noStrike" spc="-21">
                <a:solidFill>
                  <a:srgbClr val="000000"/>
                </a:solidFill>
                <a:latin typeface="Calibri"/>
                <a:ea typeface="Calibri"/>
              </a:rPr>
              <a:t> </a:t>
            </a:r>
            <a:r>
              <a:rPr lang="it-IT" sz="2400" b="0" i="1" strike="noStrike" spc="-1">
                <a:solidFill>
                  <a:srgbClr val="000000"/>
                </a:solidFill>
                <a:latin typeface="Calibri"/>
                <a:ea typeface="Calibri"/>
              </a:rPr>
              <a:t>scienze</a:t>
            </a:r>
            <a:r>
              <a:rPr lang="it-IT" sz="2400" b="0" i="1" strike="noStrike" spc="-35">
                <a:solidFill>
                  <a:srgbClr val="000000"/>
                </a:solidFill>
                <a:latin typeface="Calibri"/>
                <a:ea typeface="Calibri"/>
              </a:rPr>
              <a:t> </a:t>
            </a:r>
            <a:r>
              <a:rPr lang="it-IT" sz="2400" b="0" i="1" strike="noStrike" spc="-1">
                <a:solidFill>
                  <a:srgbClr val="000000"/>
                </a:solidFill>
                <a:latin typeface="Calibri"/>
                <a:ea typeface="Calibri"/>
              </a:rPr>
              <a:t>motorie</a:t>
            </a:r>
            <a:r>
              <a:rPr lang="it-IT" sz="2400" b="0" i="1" strike="noStrike" spc="-52">
                <a:solidFill>
                  <a:srgbClr val="000000"/>
                </a:solidFill>
                <a:latin typeface="Calibri"/>
                <a:ea typeface="Calibri"/>
              </a:rPr>
              <a:t> </a:t>
            </a:r>
            <a:r>
              <a:rPr lang="it-IT" sz="2400" b="0" i="1" strike="noStrike" spc="-1">
                <a:solidFill>
                  <a:srgbClr val="000000"/>
                </a:solidFill>
                <a:latin typeface="Calibri"/>
                <a:ea typeface="Calibri"/>
              </a:rPr>
              <a:t>e</a:t>
            </a:r>
            <a:r>
              <a:rPr lang="it-IT" sz="2400" b="0" i="1" strike="noStrike" spc="-12">
                <a:solidFill>
                  <a:srgbClr val="000000"/>
                </a:solidFill>
                <a:latin typeface="Calibri"/>
                <a:ea typeface="Calibri"/>
              </a:rPr>
              <a:t> </a:t>
            </a:r>
            <a:r>
              <a:rPr lang="it-IT" sz="2400" b="0" i="1" strike="noStrike" spc="-1">
                <a:solidFill>
                  <a:srgbClr val="000000"/>
                </a:solidFill>
                <a:latin typeface="Calibri"/>
                <a:ea typeface="Calibri"/>
              </a:rPr>
              <a:t>avviamento</a:t>
            </a:r>
            <a:r>
              <a:rPr lang="it-IT" sz="2400" b="0" i="1" strike="noStrike" spc="-35">
                <a:solidFill>
                  <a:srgbClr val="000000"/>
                </a:solidFill>
                <a:latin typeface="Calibri"/>
                <a:ea typeface="Calibri"/>
              </a:rPr>
              <a:t> </a:t>
            </a:r>
            <a:r>
              <a:rPr lang="it-IT" sz="2400" b="0" i="1" strike="noStrike" spc="-1">
                <a:solidFill>
                  <a:srgbClr val="000000"/>
                </a:solidFill>
                <a:latin typeface="Calibri"/>
                <a:ea typeface="Calibri"/>
              </a:rPr>
              <a:t>alla</a:t>
            </a:r>
            <a:r>
              <a:rPr lang="it-IT" sz="2400" b="0" i="1" strike="noStrike" spc="-32">
                <a:solidFill>
                  <a:srgbClr val="000000"/>
                </a:solidFill>
                <a:latin typeface="Calibri"/>
                <a:ea typeface="Calibri"/>
              </a:rPr>
              <a:t> </a:t>
            </a:r>
            <a:r>
              <a:rPr lang="it-IT" sz="2400" b="0" i="1" strike="noStrike" spc="-1">
                <a:solidFill>
                  <a:srgbClr val="000000"/>
                </a:solidFill>
                <a:latin typeface="Calibri"/>
                <a:ea typeface="Calibri"/>
              </a:rPr>
              <a:t>pratica</a:t>
            </a:r>
            <a:r>
              <a:rPr lang="it-IT" sz="2400" b="0" i="1" strike="noStrike" spc="-41">
                <a:solidFill>
                  <a:srgbClr val="000000"/>
                </a:solidFill>
                <a:latin typeface="Calibri"/>
                <a:ea typeface="Calibri"/>
              </a:rPr>
              <a:t> </a:t>
            </a:r>
            <a:r>
              <a:rPr lang="it-IT" sz="2400" b="0" i="1" strike="noStrike" spc="-1">
                <a:solidFill>
                  <a:srgbClr val="000000"/>
                </a:solidFill>
                <a:latin typeface="Calibri"/>
                <a:ea typeface="Calibri"/>
              </a:rPr>
              <a:t>sportiva</a:t>
            </a:r>
            <a:endParaRPr lang="it-IT" sz="2400" b="0" strike="noStrike" spc="-1">
              <a:latin typeface="Arial"/>
            </a:endParaRPr>
          </a:p>
          <a:p>
            <a:pPr>
              <a:lnSpc>
                <a:spcPct val="100000"/>
              </a:lnSpc>
            </a:pPr>
            <a:r>
              <a:rPr lang="it-IT" sz="2400" b="1" i="1" strike="noStrike" spc="-1">
                <a:solidFill>
                  <a:srgbClr val="000000"/>
                </a:solidFill>
                <a:latin typeface="Calibri"/>
                <a:ea typeface="Calibri"/>
              </a:rPr>
              <a:t>POTENZIAMENTO</a:t>
            </a:r>
            <a:r>
              <a:rPr lang="it-IT" sz="2400" b="1" i="1" strike="noStrike" spc="-117">
                <a:solidFill>
                  <a:srgbClr val="000000"/>
                </a:solidFill>
                <a:latin typeface="Calibri"/>
                <a:ea typeface="Calibri"/>
              </a:rPr>
              <a:t> </a:t>
            </a:r>
            <a:r>
              <a:rPr lang="it-IT" sz="2400" b="1" i="1" strike="noStrike" spc="-1">
                <a:solidFill>
                  <a:srgbClr val="000000"/>
                </a:solidFill>
                <a:latin typeface="Calibri"/>
                <a:ea typeface="Calibri"/>
              </a:rPr>
              <a:t>LINGUA</a:t>
            </a:r>
            <a:r>
              <a:rPr lang="it-IT" sz="2400" b="1" i="1" strike="noStrike" spc="-111">
                <a:solidFill>
                  <a:srgbClr val="000000"/>
                </a:solidFill>
                <a:latin typeface="Calibri"/>
                <a:ea typeface="Calibri"/>
              </a:rPr>
              <a:t> </a:t>
            </a:r>
            <a:r>
              <a:rPr lang="it-IT" sz="2400" b="1" i="1" strike="noStrike" spc="-1">
                <a:solidFill>
                  <a:srgbClr val="000000"/>
                </a:solidFill>
                <a:latin typeface="Calibri"/>
                <a:ea typeface="Calibri"/>
              </a:rPr>
              <a:t>INGLESE</a:t>
            </a:r>
            <a:r>
              <a:rPr lang="it-IT" sz="2400" b="1" i="1" strike="noStrike" spc="-92">
                <a:solidFill>
                  <a:srgbClr val="000000"/>
                </a:solidFill>
                <a:latin typeface="Calibri"/>
                <a:ea typeface="Calibri"/>
              </a:rPr>
              <a:t> </a:t>
            </a:r>
            <a:r>
              <a:rPr lang="it-IT" sz="2400" b="0" i="1" strike="noStrike" spc="-1">
                <a:solidFill>
                  <a:srgbClr val="000000"/>
                </a:solidFill>
                <a:latin typeface="Calibri"/>
                <a:ea typeface="Calibri"/>
              </a:rPr>
              <a:t>:</a:t>
            </a:r>
            <a:r>
              <a:rPr lang="it-IT" sz="2400" b="0" i="1" strike="noStrike" spc="-86">
                <a:solidFill>
                  <a:srgbClr val="000000"/>
                </a:solidFill>
                <a:latin typeface="Calibri"/>
                <a:ea typeface="Calibri"/>
              </a:rPr>
              <a:t> </a:t>
            </a:r>
            <a:r>
              <a:rPr lang="it-IT" sz="2400" b="0" i="1" strike="noStrike" spc="-1">
                <a:solidFill>
                  <a:srgbClr val="000000"/>
                </a:solidFill>
                <a:latin typeface="Calibri"/>
                <a:ea typeface="Calibri"/>
              </a:rPr>
              <a:t>Attività</a:t>
            </a:r>
            <a:r>
              <a:rPr lang="it-IT" sz="2400" b="0" i="1" strike="noStrike" spc="-97">
                <a:solidFill>
                  <a:srgbClr val="000000"/>
                </a:solidFill>
                <a:latin typeface="Calibri"/>
                <a:ea typeface="Calibri"/>
              </a:rPr>
              <a:t> </a:t>
            </a:r>
            <a:r>
              <a:rPr lang="it-IT" sz="2400" b="0" i="1" strike="noStrike" spc="-1">
                <a:solidFill>
                  <a:srgbClr val="000000"/>
                </a:solidFill>
                <a:latin typeface="Calibri"/>
                <a:ea typeface="Calibri"/>
              </a:rPr>
              <a:t>con</a:t>
            </a:r>
            <a:r>
              <a:rPr lang="it-IT" sz="2400" b="0" i="1" strike="noStrike" spc="-97">
                <a:solidFill>
                  <a:srgbClr val="000000"/>
                </a:solidFill>
                <a:latin typeface="Calibri"/>
                <a:ea typeface="Calibri"/>
              </a:rPr>
              <a:t> </a:t>
            </a:r>
            <a:r>
              <a:rPr lang="it-IT" sz="2400" b="0" i="1" strike="noStrike" spc="-1">
                <a:solidFill>
                  <a:srgbClr val="000000"/>
                </a:solidFill>
                <a:latin typeface="Calibri"/>
                <a:ea typeface="Calibri"/>
              </a:rPr>
              <a:t>madrelingua</a:t>
            </a:r>
            <a:r>
              <a:rPr lang="it-IT" sz="2400" b="0" i="1" strike="noStrike" spc="-525">
                <a:solidFill>
                  <a:srgbClr val="000000"/>
                </a:solidFill>
                <a:latin typeface="Calibri"/>
                <a:ea typeface="Calibri"/>
              </a:rPr>
              <a:t> </a:t>
            </a:r>
            <a:r>
              <a:rPr lang="it-IT" sz="2400" b="0" i="1" strike="noStrike" spc="-1">
                <a:solidFill>
                  <a:srgbClr val="000000"/>
                </a:solidFill>
                <a:latin typeface="Calibri"/>
                <a:ea typeface="Calibri"/>
              </a:rPr>
              <a:t>al mattino e al pomeriggio, su richiesta, per la preparazione degli</a:t>
            </a:r>
            <a:r>
              <a:rPr lang="it-IT" sz="2400" b="0" i="1" strike="noStrike" spc="-21">
                <a:solidFill>
                  <a:srgbClr val="000000"/>
                </a:solidFill>
                <a:latin typeface="Calibri"/>
                <a:ea typeface="Calibri"/>
              </a:rPr>
              <a:t> </a:t>
            </a:r>
            <a:r>
              <a:rPr lang="it-IT" sz="2400" b="0" i="1" strike="noStrike" spc="-1">
                <a:solidFill>
                  <a:srgbClr val="000000"/>
                </a:solidFill>
                <a:latin typeface="Calibri"/>
                <a:ea typeface="Calibri"/>
              </a:rPr>
              <a:t>esami</a:t>
            </a:r>
            <a:r>
              <a:rPr lang="it-IT" sz="2400" b="0" i="1" strike="noStrike" spc="-26">
                <a:solidFill>
                  <a:srgbClr val="000000"/>
                </a:solidFill>
                <a:latin typeface="Calibri"/>
                <a:ea typeface="Calibri"/>
              </a:rPr>
              <a:t> </a:t>
            </a:r>
            <a:r>
              <a:rPr lang="it-IT" sz="2400" b="0" i="1" strike="noStrike" spc="-1">
                <a:solidFill>
                  <a:srgbClr val="000000"/>
                </a:solidFill>
                <a:latin typeface="Calibri"/>
                <a:ea typeface="Calibri"/>
              </a:rPr>
              <a:t>per le</a:t>
            </a:r>
            <a:r>
              <a:rPr lang="it-IT" sz="2400" b="0" i="1" strike="noStrike" spc="-12">
                <a:solidFill>
                  <a:srgbClr val="000000"/>
                </a:solidFill>
                <a:latin typeface="Calibri"/>
                <a:ea typeface="Calibri"/>
              </a:rPr>
              <a:t> </a:t>
            </a:r>
            <a:r>
              <a:rPr lang="it-IT" sz="2400" b="0" i="1" strike="noStrike" spc="-1">
                <a:solidFill>
                  <a:srgbClr val="000000"/>
                </a:solidFill>
                <a:latin typeface="Calibri"/>
                <a:ea typeface="Calibri"/>
              </a:rPr>
              <a:t>certificazioni</a:t>
            </a:r>
            <a:r>
              <a:rPr lang="it-IT" sz="2400" b="0" i="1" strike="noStrike" spc="-32">
                <a:solidFill>
                  <a:srgbClr val="000000"/>
                </a:solidFill>
                <a:latin typeface="Calibri"/>
                <a:ea typeface="Calibri"/>
              </a:rPr>
              <a:t> </a:t>
            </a:r>
            <a:r>
              <a:rPr lang="it-IT" sz="2400" b="0" i="1" strike="noStrike" spc="-1">
                <a:solidFill>
                  <a:srgbClr val="000000"/>
                </a:solidFill>
                <a:latin typeface="Calibri"/>
                <a:ea typeface="Calibri"/>
              </a:rPr>
              <a:t>linguistiche</a:t>
            </a:r>
            <a:endParaRPr lang="it-IT" sz="2400" b="0" strike="noStrike" spc="-1">
              <a:latin typeface="Arial"/>
            </a:endParaRPr>
          </a:p>
          <a:p>
            <a:pPr>
              <a:lnSpc>
                <a:spcPct val="100000"/>
              </a:lnSpc>
            </a:pPr>
            <a:r>
              <a:rPr lang="it-IT" sz="2400" b="1" i="1" strike="noStrike" spc="-1">
                <a:solidFill>
                  <a:srgbClr val="000000"/>
                </a:solidFill>
                <a:latin typeface="Calibri"/>
                <a:ea typeface="Calibri"/>
              </a:rPr>
              <a:t>Progetto</a:t>
            </a:r>
            <a:r>
              <a:rPr lang="it-IT" sz="2400" b="1" i="1" strike="noStrike" spc="-66">
                <a:solidFill>
                  <a:srgbClr val="000000"/>
                </a:solidFill>
                <a:latin typeface="Calibri"/>
                <a:ea typeface="Calibri"/>
              </a:rPr>
              <a:t> </a:t>
            </a:r>
            <a:r>
              <a:rPr lang="it-IT" sz="2400" b="1" i="1" strike="noStrike" spc="-1">
                <a:solidFill>
                  <a:srgbClr val="000000"/>
                </a:solidFill>
                <a:latin typeface="Calibri"/>
                <a:ea typeface="Calibri"/>
              </a:rPr>
              <a:t>di</a:t>
            </a:r>
            <a:r>
              <a:rPr lang="it-IT" sz="2400" b="1" i="1" strike="noStrike" spc="-46">
                <a:solidFill>
                  <a:srgbClr val="000000"/>
                </a:solidFill>
                <a:latin typeface="Calibri"/>
                <a:ea typeface="Calibri"/>
              </a:rPr>
              <a:t> </a:t>
            </a:r>
            <a:r>
              <a:rPr lang="it-IT" sz="2400" b="1" i="1" strike="noStrike" spc="-1">
                <a:solidFill>
                  <a:srgbClr val="000000"/>
                </a:solidFill>
                <a:latin typeface="Calibri"/>
                <a:ea typeface="Calibri"/>
              </a:rPr>
              <a:t>recupero</a:t>
            </a:r>
            <a:r>
              <a:rPr lang="it-IT" sz="2400" b="1" i="1" strike="noStrike" spc="-72">
                <a:solidFill>
                  <a:srgbClr val="000000"/>
                </a:solidFill>
                <a:latin typeface="Calibri"/>
                <a:ea typeface="Calibri"/>
              </a:rPr>
              <a:t> </a:t>
            </a:r>
            <a:r>
              <a:rPr lang="it-IT" sz="2400" b="0" i="1" strike="noStrike" spc="-1">
                <a:solidFill>
                  <a:srgbClr val="000000"/>
                </a:solidFill>
                <a:latin typeface="Calibri"/>
                <a:ea typeface="Calibri"/>
              </a:rPr>
              <a:t>e</a:t>
            </a:r>
            <a:r>
              <a:rPr lang="it-IT" sz="2400" b="0" i="1" strike="noStrike" spc="-41">
                <a:solidFill>
                  <a:srgbClr val="000000"/>
                </a:solidFill>
                <a:latin typeface="Calibri"/>
                <a:ea typeface="Calibri"/>
              </a:rPr>
              <a:t> </a:t>
            </a:r>
            <a:r>
              <a:rPr lang="it-IT" sz="2400" b="0" i="1" strike="noStrike" spc="-1">
                <a:solidFill>
                  <a:srgbClr val="000000"/>
                </a:solidFill>
                <a:latin typeface="Calibri"/>
                <a:ea typeface="Calibri"/>
              </a:rPr>
              <a:t>potenziamento(</a:t>
            </a:r>
            <a:r>
              <a:rPr lang="it-IT" sz="2400" b="0" i="1" strike="noStrike" spc="-66">
                <a:solidFill>
                  <a:srgbClr val="000000"/>
                </a:solidFill>
                <a:latin typeface="Calibri"/>
                <a:ea typeface="Calibri"/>
              </a:rPr>
              <a:t> </a:t>
            </a:r>
            <a:r>
              <a:rPr lang="it-IT" sz="2400" b="0" i="1" strike="noStrike" spc="-1">
                <a:solidFill>
                  <a:srgbClr val="000000"/>
                </a:solidFill>
                <a:latin typeface="Calibri"/>
                <a:ea typeface="Calibri"/>
              </a:rPr>
              <a:t>prima</a:t>
            </a:r>
            <a:r>
              <a:rPr lang="it-IT" sz="2400" b="0" i="1" strike="noStrike" spc="-55">
                <a:solidFill>
                  <a:srgbClr val="000000"/>
                </a:solidFill>
                <a:latin typeface="Calibri"/>
                <a:ea typeface="Calibri"/>
              </a:rPr>
              <a:t> </a:t>
            </a:r>
            <a:r>
              <a:rPr lang="it-IT" sz="2400" b="0" i="1" strike="noStrike" spc="-1">
                <a:solidFill>
                  <a:srgbClr val="000000"/>
                </a:solidFill>
                <a:latin typeface="Calibri"/>
                <a:ea typeface="Calibri"/>
              </a:rPr>
              <a:t>degli</a:t>
            </a:r>
            <a:r>
              <a:rPr lang="it-IT" sz="2400" b="0" i="1" strike="noStrike" spc="-60">
                <a:solidFill>
                  <a:srgbClr val="000000"/>
                </a:solidFill>
                <a:latin typeface="Calibri"/>
                <a:ea typeface="Calibri"/>
              </a:rPr>
              <a:t> </a:t>
            </a:r>
            <a:r>
              <a:rPr lang="it-IT" sz="2400" b="0" i="1" strike="noStrike" spc="-1">
                <a:solidFill>
                  <a:srgbClr val="000000"/>
                </a:solidFill>
                <a:latin typeface="Calibri"/>
                <a:ea typeface="Calibri"/>
              </a:rPr>
              <a:t>esami)</a:t>
            </a:r>
            <a:endParaRPr lang="it-IT" sz="2400" b="0" strike="noStrike" spc="-1">
              <a:latin typeface="Arial"/>
            </a:endParaRPr>
          </a:p>
          <a:p>
            <a:pPr>
              <a:lnSpc>
                <a:spcPct val="100000"/>
              </a:lnSpc>
            </a:pPr>
            <a:r>
              <a:rPr lang="it-IT" sz="2400" b="1" i="1" strike="noStrike" spc="-1">
                <a:solidFill>
                  <a:srgbClr val="000000"/>
                </a:solidFill>
                <a:latin typeface="Calibri"/>
                <a:ea typeface="Calibri"/>
              </a:rPr>
              <a:t>Progetto</a:t>
            </a:r>
            <a:r>
              <a:rPr lang="it-IT" sz="2400" b="1" i="1" strike="noStrike" spc="-86">
                <a:solidFill>
                  <a:srgbClr val="000000"/>
                </a:solidFill>
                <a:latin typeface="Calibri"/>
                <a:ea typeface="Calibri"/>
              </a:rPr>
              <a:t> </a:t>
            </a:r>
            <a:r>
              <a:rPr lang="it-IT" sz="2400" b="1" i="1" strike="noStrike" spc="-1">
                <a:solidFill>
                  <a:srgbClr val="000000"/>
                </a:solidFill>
                <a:latin typeface="Calibri"/>
                <a:ea typeface="Calibri"/>
              </a:rPr>
              <a:t>alunni</a:t>
            </a:r>
            <a:r>
              <a:rPr lang="it-IT" sz="2400" b="1" i="1" strike="noStrike" spc="-72">
                <a:solidFill>
                  <a:srgbClr val="000000"/>
                </a:solidFill>
                <a:latin typeface="Calibri"/>
                <a:ea typeface="Calibri"/>
              </a:rPr>
              <a:t> </a:t>
            </a:r>
            <a:r>
              <a:rPr lang="it-IT" sz="2400" b="1" i="1" strike="noStrike" spc="-1">
                <a:solidFill>
                  <a:srgbClr val="000000"/>
                </a:solidFill>
                <a:latin typeface="Calibri"/>
                <a:ea typeface="Calibri"/>
              </a:rPr>
              <a:t>stranieri</a:t>
            </a:r>
            <a:r>
              <a:rPr lang="it-IT" sz="2400" b="0" i="1" strike="noStrike" spc="-1">
                <a:solidFill>
                  <a:srgbClr val="000000"/>
                </a:solidFill>
                <a:latin typeface="Calibri"/>
                <a:ea typeface="Calibri"/>
              </a:rPr>
              <a:t>:</a:t>
            </a:r>
            <a:r>
              <a:rPr lang="it-IT" sz="2400" b="0" i="1" strike="noStrike" spc="-86">
                <a:solidFill>
                  <a:srgbClr val="000000"/>
                </a:solidFill>
                <a:latin typeface="Calibri"/>
                <a:ea typeface="Calibri"/>
              </a:rPr>
              <a:t> </a:t>
            </a:r>
            <a:r>
              <a:rPr lang="it-IT" sz="2400" b="0" i="1" strike="noStrike" spc="-1">
                <a:solidFill>
                  <a:srgbClr val="000000"/>
                </a:solidFill>
                <a:latin typeface="Calibri"/>
                <a:ea typeface="Calibri"/>
              </a:rPr>
              <a:t>sviluppare</a:t>
            </a:r>
            <a:r>
              <a:rPr lang="it-IT" sz="2400" b="0" i="1" strike="noStrike" spc="-60">
                <a:solidFill>
                  <a:srgbClr val="000000"/>
                </a:solidFill>
                <a:latin typeface="Calibri"/>
                <a:ea typeface="Calibri"/>
              </a:rPr>
              <a:t> </a:t>
            </a:r>
            <a:r>
              <a:rPr lang="it-IT" sz="2400" b="0" i="1" strike="noStrike" spc="-1">
                <a:solidFill>
                  <a:srgbClr val="000000"/>
                </a:solidFill>
                <a:latin typeface="Calibri"/>
                <a:ea typeface="Calibri"/>
              </a:rPr>
              <a:t>le</a:t>
            </a:r>
            <a:r>
              <a:rPr lang="it-IT" sz="2400" b="0" i="1" strike="noStrike" spc="-75">
                <a:solidFill>
                  <a:srgbClr val="000000"/>
                </a:solidFill>
                <a:latin typeface="Calibri"/>
                <a:ea typeface="Calibri"/>
              </a:rPr>
              <a:t> </a:t>
            </a:r>
            <a:r>
              <a:rPr lang="it-IT" sz="2400" b="0" i="1" strike="noStrike" spc="-1">
                <a:solidFill>
                  <a:srgbClr val="000000"/>
                </a:solidFill>
                <a:latin typeface="Calibri"/>
                <a:ea typeface="Calibri"/>
              </a:rPr>
              <a:t>competenze</a:t>
            </a:r>
            <a:r>
              <a:rPr lang="it-IT" sz="2400" b="0" i="1" strike="noStrike" spc="-80">
                <a:solidFill>
                  <a:srgbClr val="000000"/>
                </a:solidFill>
                <a:latin typeface="Calibri"/>
                <a:ea typeface="Calibri"/>
              </a:rPr>
              <a:t> </a:t>
            </a:r>
            <a:r>
              <a:rPr lang="it-IT" sz="2400" b="0" i="1" strike="noStrike" spc="-1">
                <a:solidFill>
                  <a:srgbClr val="000000"/>
                </a:solidFill>
                <a:latin typeface="Calibri"/>
                <a:ea typeface="Calibri"/>
              </a:rPr>
              <a:t>di</a:t>
            </a:r>
            <a:r>
              <a:rPr lang="it-IT" sz="2400" b="0" i="1" strike="noStrike" spc="-72">
                <a:solidFill>
                  <a:srgbClr val="000000"/>
                </a:solidFill>
                <a:latin typeface="Calibri"/>
                <a:ea typeface="Calibri"/>
              </a:rPr>
              <a:t> </a:t>
            </a:r>
            <a:r>
              <a:rPr lang="it-IT" sz="2400" b="0" i="1" strike="noStrike" spc="-1">
                <a:solidFill>
                  <a:srgbClr val="000000"/>
                </a:solidFill>
                <a:latin typeface="Calibri"/>
                <a:ea typeface="Calibri"/>
              </a:rPr>
              <a:t>base</a:t>
            </a:r>
            <a:r>
              <a:rPr lang="it-IT" sz="2400" b="0" i="1" strike="noStrike" spc="-525">
                <a:solidFill>
                  <a:srgbClr val="000000"/>
                </a:solidFill>
                <a:latin typeface="Calibri"/>
                <a:ea typeface="Calibri"/>
              </a:rPr>
              <a:t> </a:t>
            </a:r>
            <a:r>
              <a:rPr lang="it-IT" sz="2400" b="0" i="1" strike="noStrike" spc="-1">
                <a:solidFill>
                  <a:srgbClr val="000000"/>
                </a:solidFill>
                <a:latin typeface="Calibri"/>
                <a:ea typeface="Calibri"/>
              </a:rPr>
              <a:t>relative</a:t>
            </a:r>
            <a:r>
              <a:rPr lang="it-IT" sz="2400" b="0" i="1" strike="noStrike" spc="-46">
                <a:solidFill>
                  <a:srgbClr val="000000"/>
                </a:solidFill>
                <a:latin typeface="Calibri"/>
                <a:ea typeface="Calibri"/>
              </a:rPr>
              <a:t> </a:t>
            </a:r>
            <a:r>
              <a:rPr lang="it-IT" sz="2400" b="0" i="1" strike="noStrike" spc="-1">
                <a:solidFill>
                  <a:srgbClr val="000000"/>
                </a:solidFill>
                <a:latin typeface="Calibri"/>
                <a:ea typeface="Calibri"/>
              </a:rPr>
              <a:t>alla</a:t>
            </a:r>
            <a:r>
              <a:rPr lang="it-IT" sz="2400" b="0" i="1" strike="noStrike" spc="-41">
                <a:solidFill>
                  <a:srgbClr val="000000"/>
                </a:solidFill>
                <a:latin typeface="Calibri"/>
                <a:ea typeface="Calibri"/>
              </a:rPr>
              <a:t> </a:t>
            </a:r>
            <a:r>
              <a:rPr lang="it-IT" sz="2400" b="0" i="1" strike="noStrike" spc="-1">
                <a:solidFill>
                  <a:srgbClr val="000000"/>
                </a:solidFill>
                <a:latin typeface="Calibri"/>
                <a:ea typeface="Calibri"/>
              </a:rPr>
              <a:t>comunicazione</a:t>
            </a:r>
            <a:r>
              <a:rPr lang="it-IT" sz="2400" b="0" i="1" strike="noStrike" spc="-55">
                <a:solidFill>
                  <a:srgbClr val="000000"/>
                </a:solidFill>
                <a:latin typeface="Calibri"/>
                <a:ea typeface="Calibri"/>
              </a:rPr>
              <a:t> </a:t>
            </a:r>
            <a:r>
              <a:rPr lang="it-IT" sz="2400" b="0" i="1" strike="noStrike" spc="-1">
                <a:solidFill>
                  <a:srgbClr val="000000"/>
                </a:solidFill>
                <a:latin typeface="Calibri"/>
                <a:ea typeface="Calibri"/>
              </a:rPr>
              <a:t>orale</a:t>
            </a:r>
            <a:r>
              <a:rPr lang="it-IT" sz="2400" b="0" i="1" strike="noStrike" spc="-41">
                <a:solidFill>
                  <a:srgbClr val="000000"/>
                </a:solidFill>
                <a:latin typeface="Calibri"/>
                <a:ea typeface="Calibri"/>
              </a:rPr>
              <a:t> </a:t>
            </a:r>
            <a:r>
              <a:rPr lang="it-IT" sz="2400" b="0" i="1" strike="noStrike" spc="-1">
                <a:solidFill>
                  <a:srgbClr val="000000"/>
                </a:solidFill>
                <a:latin typeface="Calibri"/>
                <a:ea typeface="Calibri"/>
              </a:rPr>
              <a:t>e</a:t>
            </a:r>
            <a:r>
              <a:rPr lang="it-IT" sz="2400" b="0" i="1" strike="noStrike" spc="-35">
                <a:solidFill>
                  <a:srgbClr val="000000"/>
                </a:solidFill>
                <a:latin typeface="Calibri"/>
                <a:ea typeface="Calibri"/>
              </a:rPr>
              <a:t> </a:t>
            </a:r>
            <a:r>
              <a:rPr lang="it-IT" sz="2400" b="0" i="1" strike="noStrike" spc="-1">
                <a:solidFill>
                  <a:srgbClr val="000000"/>
                </a:solidFill>
                <a:latin typeface="Calibri"/>
                <a:ea typeface="Calibri"/>
              </a:rPr>
              <a:t>scritta</a:t>
            </a:r>
            <a:r>
              <a:rPr lang="it-IT" sz="2400" b="0" i="1" strike="noStrike" spc="-72">
                <a:solidFill>
                  <a:srgbClr val="000000"/>
                </a:solidFill>
                <a:latin typeface="Calibri"/>
                <a:ea typeface="Calibri"/>
              </a:rPr>
              <a:t> </a:t>
            </a:r>
            <a:r>
              <a:rPr lang="it-IT" sz="2400" b="0" i="1" strike="noStrike" spc="-1">
                <a:solidFill>
                  <a:srgbClr val="000000"/>
                </a:solidFill>
                <a:latin typeface="Calibri"/>
                <a:ea typeface="Calibri"/>
              </a:rPr>
              <a:t>in</a:t>
            </a:r>
            <a:r>
              <a:rPr lang="it-IT" sz="2400" b="0" i="1" strike="noStrike" spc="-46">
                <a:solidFill>
                  <a:srgbClr val="000000"/>
                </a:solidFill>
                <a:latin typeface="Calibri"/>
                <a:ea typeface="Calibri"/>
              </a:rPr>
              <a:t> </a:t>
            </a:r>
            <a:r>
              <a:rPr lang="it-IT" sz="2400" b="0" i="1" strike="noStrike" spc="-1">
                <a:solidFill>
                  <a:srgbClr val="000000"/>
                </a:solidFill>
                <a:latin typeface="Calibri"/>
                <a:ea typeface="Calibri"/>
              </a:rPr>
              <a:t>lingua</a:t>
            </a:r>
            <a:r>
              <a:rPr lang="it-IT" sz="2400" b="0" i="1" strike="noStrike" spc="-46">
                <a:solidFill>
                  <a:srgbClr val="000000"/>
                </a:solidFill>
                <a:latin typeface="Calibri"/>
                <a:ea typeface="Calibri"/>
              </a:rPr>
              <a:t> </a:t>
            </a:r>
            <a:r>
              <a:rPr lang="it-IT" sz="2400" b="0" i="1" strike="noStrike" spc="-1">
                <a:solidFill>
                  <a:srgbClr val="000000"/>
                </a:solidFill>
                <a:latin typeface="Calibri"/>
                <a:ea typeface="Calibri"/>
              </a:rPr>
              <a:t>italiana</a:t>
            </a:r>
            <a:endParaRPr lang="it-IT" sz="2400" b="0" strike="noStrike" spc="-1">
              <a:latin typeface="Arial"/>
            </a:endParaRPr>
          </a:p>
          <a:p>
            <a:pPr>
              <a:lnSpc>
                <a:spcPct val="100000"/>
              </a:lnSpc>
            </a:pPr>
            <a:r>
              <a:rPr lang="it-IT" sz="2400" b="1" i="1" strike="noStrike" spc="-1">
                <a:solidFill>
                  <a:srgbClr val="C00000"/>
                </a:solidFill>
                <a:latin typeface="Calibri"/>
                <a:ea typeface="Calibri"/>
              </a:rPr>
              <a:t>Curricolo verticale di Ed Civica</a:t>
            </a:r>
            <a:r>
              <a:rPr lang="it-IT" sz="2400" b="0" i="1" strike="noStrike" spc="-1">
                <a:solidFill>
                  <a:srgbClr val="C00000"/>
                </a:solidFill>
                <a:latin typeface="Calibri"/>
                <a:ea typeface="Calibri"/>
              </a:rPr>
              <a:t>: </a:t>
            </a:r>
            <a:r>
              <a:rPr lang="it-IT" sz="2400" b="0" i="1" strike="noStrike" spc="-1">
                <a:solidFill>
                  <a:srgbClr val="000000"/>
                </a:solidFill>
                <a:latin typeface="Calibri"/>
                <a:ea typeface="Calibri"/>
              </a:rPr>
              <a:t>elaborato dai docenti dell’Istituto, come previsto dalle Linee guida per l’insegnamento dell’Educazione civica L.20/19 n° 92 e dal Decreto attuativo del 22 Giugno 2020. </a:t>
            </a:r>
            <a:r>
              <a:rPr lang="it-IT" sz="2400" b="1" i="1" strike="noStrike" spc="-1">
                <a:solidFill>
                  <a:srgbClr val="C00000"/>
                </a:solidFill>
                <a:latin typeface="Calibri"/>
                <a:ea typeface="Calibri"/>
              </a:rPr>
              <a:t>Progetto di attività alternativa all’ IRC</a:t>
            </a:r>
            <a:endParaRPr lang="it-IT" sz="2400" b="0" strike="noStrike" spc="-1">
              <a:latin typeface="Arial"/>
            </a:endParaRPr>
          </a:p>
          <a:p>
            <a:pPr>
              <a:lnSpc>
                <a:spcPct val="100000"/>
              </a:lnSpc>
            </a:pPr>
            <a:r>
              <a:rPr lang="it-IT" sz="2400" b="1" i="1" strike="noStrike" spc="-1">
                <a:solidFill>
                  <a:srgbClr val="C00000"/>
                </a:solidFill>
                <a:latin typeface="Calibri"/>
                <a:ea typeface="Calibri"/>
              </a:rPr>
              <a:t>Progetto inclusione</a:t>
            </a:r>
            <a:endParaRPr lang="it-IT" sz="2400" b="0" strike="noStrike" spc="-1">
              <a:latin typeface="Arial"/>
            </a:endParaRPr>
          </a:p>
          <a:p>
            <a:pPr>
              <a:lnSpc>
                <a:spcPct val="100000"/>
              </a:lnSpc>
            </a:pPr>
            <a:r>
              <a:rPr lang="it-IT" sz="2400" b="1" i="1" strike="noStrike" spc="-1">
                <a:solidFill>
                  <a:srgbClr val="C00000"/>
                </a:solidFill>
                <a:latin typeface="Calibri"/>
                <a:ea typeface="Calibri"/>
              </a:rPr>
              <a:t>Progetto alunni stranieri</a:t>
            </a:r>
            <a:r>
              <a:rPr lang="it-IT" sz="2400" b="0" i="1" strike="noStrike" spc="-1">
                <a:solidFill>
                  <a:srgbClr val="000000"/>
                </a:solidFill>
                <a:latin typeface="Calibri"/>
                <a:ea typeface="Calibri"/>
              </a:rPr>
              <a:t>: sviluppare le competenze di base relative alla comunicazione orale e scritta in lingua italiana</a:t>
            </a:r>
            <a:endParaRPr lang="it-IT" sz="2400" b="0" strike="noStrike" spc="-1">
              <a:latin typeface="Arial"/>
            </a:endParaRPr>
          </a:p>
          <a:p>
            <a:pPr>
              <a:lnSpc>
                <a:spcPct val="100000"/>
              </a:lnSpc>
            </a:pPr>
            <a:endParaRPr lang="it-IT" sz="2400" b="0" strike="noStrike" spc="-1">
              <a:latin typeface="Arial"/>
            </a:endParaRPr>
          </a:p>
          <a:p>
            <a:pPr marL="77760">
              <a:lnSpc>
                <a:spcPct val="100000"/>
              </a:lnSpc>
            </a:pPr>
            <a:endParaRPr lang="it-IT" sz="2400" b="0" strike="noStrike" spc="-1">
              <a:latin typeface="Arial"/>
            </a:endParaRPr>
          </a:p>
          <a:p>
            <a:pPr marL="77760">
              <a:lnSpc>
                <a:spcPct val="100000"/>
              </a:lnSpc>
            </a:pPr>
            <a:endParaRPr lang="it-IT" sz="2400" b="0" strike="noStrike" spc="-1">
              <a:latin typeface="Arial"/>
            </a:endParaRPr>
          </a:p>
          <a:p>
            <a:pPr marL="76320">
              <a:lnSpc>
                <a:spcPct val="100000"/>
              </a:lnSpc>
              <a:tabLst>
                <a:tab pos="0" algn="l"/>
              </a:tabLst>
            </a:pPr>
            <a:endParaRPr lang="it-IT" sz="2400" b="0" strike="noStrike" spc="-1">
              <a:latin typeface="Arial"/>
            </a:endParaRPr>
          </a:p>
          <a:p>
            <a:pPr marL="457200" indent="-376920">
              <a:lnSpc>
                <a:spcPct val="100000"/>
              </a:lnSpc>
              <a:buClr>
                <a:srgbClr val="000000"/>
              </a:buClr>
              <a:buFont typeface="Arial"/>
              <a:buChar char="•"/>
              <a:tabLst>
                <a:tab pos="0" algn="l"/>
              </a:tabLst>
            </a:pPr>
            <a:r>
              <a:rPr lang="it-IT" sz="2400" b="0" strike="noStrike" spc="-1">
                <a:solidFill>
                  <a:srgbClr val="000000"/>
                </a:solidFill>
                <a:latin typeface="Calibri"/>
                <a:ea typeface="Calibri"/>
              </a:rPr>
              <a:t> </a:t>
            </a:r>
            <a:endParaRPr lang="it-IT" sz="2400" b="0" strike="noStrike" spc="-1">
              <a:latin typeface="Arial"/>
            </a:endParaRPr>
          </a:p>
        </p:txBody>
      </p:sp>
      <p:pic>
        <p:nvPicPr>
          <p:cNvPr id="160" name="Immagine 1"/>
          <p:cNvPicPr/>
          <p:nvPr/>
        </p:nvPicPr>
        <p:blipFill>
          <a:blip r:embed="rId2"/>
          <a:stretch/>
        </p:blipFill>
        <p:spPr>
          <a:xfrm>
            <a:off x="7920000" y="5040000"/>
            <a:ext cx="848520" cy="786960"/>
          </a:xfrm>
          <a:prstGeom prst="rect">
            <a:avLst/>
          </a:prstGeom>
          <a:ln w="0">
            <a:noFill/>
          </a:ln>
        </p:spPr>
      </p:pic>
    </p:spTree>
  </p:cSld>
  <p:clrMapOvr>
    <a:masterClrMapping/>
  </p:clrMapOvr>
  <p:transition spd="med">
    <p:pull dir="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 name="Rettangolo 136"/>
          <p:cNvSpPr/>
          <p:nvPr/>
        </p:nvSpPr>
        <p:spPr>
          <a:xfrm>
            <a:off x="216000" y="322200"/>
            <a:ext cx="8770320" cy="4712760"/>
          </a:xfrm>
          <a:prstGeom prst="rect">
            <a:avLst/>
          </a:prstGeom>
          <a:noFill/>
          <a:ln w="0">
            <a:noFill/>
          </a:ln>
        </p:spPr>
        <p:style>
          <a:lnRef idx="0">
            <a:scrgbClr r="0" g="0" b="0"/>
          </a:lnRef>
          <a:fillRef idx="0">
            <a:scrgbClr r="0" g="0" b="0"/>
          </a:fillRef>
          <a:effectRef idx="0">
            <a:scrgbClr r="0" g="0" b="0"/>
          </a:effectRef>
          <a:fontRef idx="minor"/>
        </p:style>
      </p:sp>
      <p:sp>
        <p:nvSpPr>
          <p:cNvPr id="162" name="Figura a mano libera: forma 137"/>
          <p:cNvSpPr/>
          <p:nvPr/>
        </p:nvSpPr>
        <p:spPr>
          <a:xfrm>
            <a:off x="153720" y="540000"/>
            <a:ext cx="8832600" cy="6311160"/>
          </a:xfrm>
          <a:custGeom>
            <a:avLst/>
            <a:gdLst/>
            <a:ahLst/>
            <a:cxnLst/>
            <a:rect l="l" t="t" r="r" b="b"/>
            <a:pathLst>
              <a:path w="21600" h="21600">
                <a:moveTo>
                  <a:pt x="0" y="0"/>
                </a:moveTo>
                <a:lnTo>
                  <a:pt x="21600" y="0"/>
                </a:lnTo>
                <a:lnTo>
                  <a:pt x="21600" y="21600"/>
                </a:lnTo>
                <a:lnTo>
                  <a:pt x="0" y="21600"/>
                </a:lnTo>
                <a:lnTo>
                  <a:pt x="0" y="0"/>
                </a:lnTo>
                <a:close/>
              </a:path>
            </a:pathLst>
          </a:cu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6800" rIns="90000" bIns="46800">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i 1000 volti del Web</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Affettività</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Sportello d’ascolto</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Legalità </a:t>
            </a:r>
            <a:r>
              <a:rPr lang="it-IT" sz="2400" b="0" i="1" strike="noStrike" spc="-1">
                <a:solidFill>
                  <a:srgbClr val="000000"/>
                </a:solidFill>
                <a:latin typeface="Calibri"/>
                <a:ea typeface="DejaVu Sans"/>
              </a:rPr>
              <a:t>in collaborazione con l’Arma dei Carabinieri</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Volontariato</a:t>
            </a:r>
            <a:r>
              <a:rPr lang="it-IT" sz="2400" b="0" i="1" strike="noStrike" spc="-1">
                <a:solidFill>
                  <a:srgbClr val="C00000"/>
                </a:solidFill>
                <a:latin typeface="Calibri"/>
                <a:ea typeface="DejaVu Sans"/>
              </a:rPr>
              <a:t> </a:t>
            </a:r>
            <a:r>
              <a:rPr lang="it-IT" sz="2400" b="0" i="1" strike="noStrike" spc="-1">
                <a:solidFill>
                  <a:srgbClr val="000000"/>
                </a:solidFill>
                <a:latin typeface="Calibri"/>
                <a:ea typeface="DejaVu Sans"/>
              </a:rPr>
              <a:t>con la collaborazione delle Associazioni presenti sul territorio</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Progetti #IOLEGGOPERCHE</a:t>
            </a:r>
            <a:r>
              <a:rPr lang="it-IT" sz="2400" b="1" i="1" strike="noStrike" spc="-1">
                <a:solidFill>
                  <a:srgbClr val="000000"/>
                </a:solidFill>
                <a:latin typeface="Calibri"/>
                <a:ea typeface="DejaVu Sans"/>
              </a:rPr>
              <a:t>’ </a:t>
            </a:r>
            <a:r>
              <a:rPr lang="it-IT" sz="2400" b="0" i="1" strike="noStrike" spc="-1">
                <a:solidFill>
                  <a:srgbClr val="000000"/>
                </a:solidFill>
                <a:latin typeface="Calibri"/>
                <a:ea typeface="DejaVu Sans"/>
              </a:rPr>
              <a:t>in collaborazione con Ministero Istruzione e AIE</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sullo sviluppo Sostenibile in collaborazione con il MI, il Ministero della Transizione Ecologica e con EDISON.</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STEM </a:t>
            </a:r>
            <a:r>
              <a:rPr lang="it-IT" sz="2400" b="0" i="1" strike="noStrike" spc="-1">
                <a:solidFill>
                  <a:srgbClr val="000000"/>
                </a:solidFill>
                <a:latin typeface="Calibri"/>
                <a:ea typeface="DejaVu Sans"/>
              </a:rPr>
              <a:t>per il potenziamento delle discipline Scienze, Tecnologia, Ingegneria, Matematica.</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Erasmus Plus per la mobilità all’estero degli studenti</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Progetto Coro di Istituto </a:t>
            </a:r>
            <a:r>
              <a:rPr lang="it-IT" sz="2400" b="0" i="1" strike="noStrike" spc="-1">
                <a:solidFill>
                  <a:srgbClr val="000000"/>
                </a:solidFill>
                <a:latin typeface="Calibri"/>
                <a:ea typeface="DejaVu Sans"/>
              </a:rPr>
              <a:t>per il potenziamento della pratica corale</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i="1" strike="noStrike" spc="-1">
                <a:solidFill>
                  <a:srgbClr val="C00000"/>
                </a:solidFill>
                <a:latin typeface="Calibri"/>
                <a:ea typeface="DejaVu Sans"/>
              </a:rPr>
              <a:t>PON </a:t>
            </a:r>
            <a:r>
              <a:rPr lang="it-IT" sz="2400" b="0" i="1" strike="noStrike" spc="-1">
                <a:solidFill>
                  <a:srgbClr val="000000"/>
                </a:solidFill>
                <a:latin typeface="Calibri"/>
                <a:ea typeface="DejaVu Sans"/>
              </a:rPr>
              <a:t>Cablaggio e  Digital Board</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0" i="1" strike="noStrike" spc="-1">
                <a:solidFill>
                  <a:srgbClr val="C00000"/>
                </a:solidFill>
                <a:latin typeface="Calibri"/>
                <a:ea typeface="DejaVu Sans"/>
              </a:rPr>
              <a:t>PNRR </a:t>
            </a:r>
            <a:r>
              <a:rPr lang="it-IT" sz="2400" b="0" i="1" strike="noStrike" spc="-1">
                <a:solidFill>
                  <a:srgbClr val="000000"/>
                </a:solidFill>
                <a:latin typeface="Calibri"/>
                <a:ea typeface="DejaVu Sans"/>
              </a:rPr>
              <a:t>per la lotta al divario territoriale e alla dispersione scolastica,alla innovazione didattica e al potenziamento delle STEM.</a:t>
            </a:r>
            <a:endParaRPr lang="it-IT" sz="2400" b="0" strike="noStrike" spc="-1">
              <a:latin typeface="Arial"/>
            </a:endParaRPr>
          </a:p>
        </p:txBody>
      </p:sp>
    </p:spTree>
  </p:cSld>
  <p:clrMapOvr>
    <a:masterClrMapping/>
  </p:clrMapOvr>
  <p:transition spd="med">
    <p:pull dir="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 name="Figura a mano libera: forma 138"/>
          <p:cNvSpPr/>
          <p:nvPr/>
        </p:nvSpPr>
        <p:spPr>
          <a:xfrm>
            <a:off x="581400" y="1133640"/>
            <a:ext cx="8662680" cy="5374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5000" rIns="90000" bIns="45000" anchor="ctr">
            <a:noAutofit/>
            <a:scene3d>
              <a:camera prst="orthographicFront"/>
              <a:lightRig rig="threePt" dir="t"/>
            </a:scene3d>
            <a:sp3d extrusionH="57150">
              <a:bevelT w="38100" h="38100" prst="relaxedInset"/>
            </a:sp3d>
          </a:bodyPr>
          <a:lstStyle/>
          <a:p>
            <a:pPr>
              <a:lnSpc>
                <a:spcPct val="9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0" strike="noStrike" spc="-1">
                <a:solidFill>
                  <a:srgbClr val="C4220D"/>
                </a:solidFill>
                <a:latin typeface="Calibri"/>
                <a:ea typeface="Calibri"/>
              </a:rPr>
              <a:t>ALTRI PROGETTI INSERITI NEL PIANO DELL’OFFERTA FORMATIVA</a:t>
            </a:r>
            <a:endParaRPr lang="it-IT" sz="2400" b="0" strike="noStrike" spc="-1">
              <a:latin typeface="Arial"/>
            </a:endParaRPr>
          </a:p>
        </p:txBody>
      </p:sp>
      <p:sp>
        <p:nvSpPr>
          <p:cNvPr id="164" name="Figura a mano libera: forma 139"/>
          <p:cNvSpPr/>
          <p:nvPr/>
        </p:nvSpPr>
        <p:spPr>
          <a:xfrm>
            <a:off x="239400" y="1986120"/>
            <a:ext cx="8662680" cy="4267800"/>
          </a:xfrm>
          <a:custGeom>
            <a:avLst/>
            <a:gdLst/>
            <a:ahLst/>
            <a:cxnLst/>
            <a:rect l="l" t="t" r="r" b="b"/>
            <a:pathLst>
              <a:path w="21600" h="21600">
                <a:moveTo>
                  <a:pt x="0" y="0"/>
                </a:moveTo>
                <a:lnTo>
                  <a:pt x="21600" y="0"/>
                </a:lnTo>
                <a:lnTo>
                  <a:pt x="21600" y="21600"/>
                </a:lnTo>
                <a:lnTo>
                  <a:pt x="0" y="21600"/>
                </a:lnTo>
                <a:lnTo>
                  <a:pt x="0" y="0"/>
                </a:lnTo>
                <a:close/>
              </a:path>
            </a:pathLst>
          </a:custGeom>
          <a:gradFill rotWithShape="0">
            <a:gsLst>
              <a:gs pos="0">
                <a:srgbClr val="FEFCF5"/>
              </a:gs>
              <a:gs pos="100000">
                <a:srgbClr val="F6E1A2"/>
              </a:gs>
            </a:gsLst>
            <a:lin ang="5400000"/>
          </a:gradFill>
          <a:ln>
            <a:solidFill>
              <a:srgbClr val="ECBD31"/>
            </a:solidFill>
            <a:round/>
          </a:ln>
          <a:effectLst>
            <a:outerShdw blurRad="39960" dist="23040" dir="5400000" rotWithShape="0">
              <a:srgbClr val="000000">
                <a:alpha val="35000"/>
              </a:srgbClr>
            </a:outerShdw>
          </a:effectLst>
        </p:spPr>
        <p:style>
          <a:lnRef idx="1">
            <a:schemeClr val="accent3"/>
          </a:lnRef>
          <a:fillRef idx="3">
            <a:schemeClr val="accent3"/>
          </a:fillRef>
          <a:effectRef idx="2">
            <a:schemeClr val="accent3"/>
          </a:effectRef>
          <a:fontRef idx="minor"/>
        </p:style>
        <p:txBody>
          <a:bodyPr lIns="90000" tIns="45000" rIns="90000" bIns="45000">
            <a:noAutofit/>
          </a:bodyPr>
          <a:lstStyle/>
          <a:p>
            <a:pPr>
              <a:lnSpc>
                <a:spcPct val="100000"/>
              </a:lnSpc>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1800" b="0" strike="noStrike" spc="-1">
              <a:latin typeface="Arial"/>
            </a:endParaRPr>
          </a:p>
          <a:p>
            <a:pPr marL="168120" indent="-164520">
              <a:lnSpc>
                <a:spcPct val="90000"/>
              </a:lnSpc>
              <a:buClr>
                <a:srgbClr val="000000"/>
              </a:buClr>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1" strike="noStrike" spc="-1">
                <a:solidFill>
                  <a:srgbClr val="000000"/>
                </a:solidFill>
                <a:latin typeface="Calibri"/>
                <a:ea typeface="Calibri"/>
              </a:rPr>
              <a:t>Progetto sulla Alfabetizzazione Finanziaria in collaborazione con JA Italia e Gruppo Mediobanca</a:t>
            </a:r>
            <a:endParaRPr lang="it-IT" sz="2400" b="0" strike="noStrike" spc="-1">
              <a:latin typeface="Arial"/>
            </a:endParaRPr>
          </a:p>
          <a:p>
            <a:pPr marL="168120" indent="-164520">
              <a:lnSpc>
                <a:spcPct val="90000"/>
              </a:lnSpc>
              <a:buClr>
                <a:srgbClr val="000000"/>
              </a:buClr>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1" strike="noStrike" spc="-1">
                <a:solidFill>
                  <a:srgbClr val="000000"/>
                </a:solidFill>
                <a:latin typeface="Calibri"/>
                <a:ea typeface="Calibri"/>
              </a:rPr>
              <a:t>Progetto Generazioni Connesse-Safer internet</a:t>
            </a:r>
            <a:r>
              <a:rPr lang="it-IT" sz="2400" b="0" strike="noStrike" spc="-1">
                <a:solidFill>
                  <a:srgbClr val="000000"/>
                </a:solidFill>
                <a:latin typeface="Calibri"/>
                <a:ea typeface="Calibri"/>
              </a:rPr>
              <a:t> co finanziato dalla Commissione Europea e coordinato dal MIUR</a:t>
            </a:r>
            <a:endParaRPr lang="it-IT" sz="2400" b="0" strike="noStrike" spc="-1">
              <a:latin typeface="Arial"/>
            </a:endParaRPr>
          </a:p>
          <a:p>
            <a:pPr marL="168120" indent="-164520">
              <a:lnSpc>
                <a:spcPct val="90000"/>
              </a:lnSpc>
              <a:buClr>
                <a:srgbClr val="000000"/>
              </a:buClr>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1" strike="noStrike" spc="-1">
                <a:solidFill>
                  <a:srgbClr val="000000"/>
                </a:solidFill>
                <a:latin typeface="Calibri"/>
                <a:ea typeface="Calibri"/>
              </a:rPr>
              <a:t>Progetto</a:t>
            </a:r>
            <a:r>
              <a:rPr lang="it-IT" sz="2400" b="0" strike="noStrike" spc="-1">
                <a:solidFill>
                  <a:srgbClr val="000000"/>
                </a:solidFill>
                <a:latin typeface="Calibri"/>
                <a:ea typeface="Calibri"/>
              </a:rPr>
              <a:t> La Società delle Api per un mondo eco sostenibile.</a:t>
            </a:r>
            <a:endParaRPr lang="it-IT" sz="2400" b="0" strike="noStrike" spc="-1">
              <a:latin typeface="Arial"/>
            </a:endParaRPr>
          </a:p>
          <a:p>
            <a:pPr marL="168120" indent="-164520">
              <a:lnSpc>
                <a:spcPct val="90000"/>
              </a:lnSpc>
              <a:buClr>
                <a:srgbClr val="000000"/>
              </a:buClr>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1" strike="noStrike" spc="-1">
                <a:solidFill>
                  <a:srgbClr val="000000"/>
                </a:solidFill>
                <a:latin typeface="Calibri"/>
                <a:ea typeface="Calibri"/>
              </a:rPr>
              <a:t>Progetto</a:t>
            </a:r>
            <a:r>
              <a:rPr lang="it-IT" sz="2400" b="0" strike="noStrike" spc="-1">
                <a:solidFill>
                  <a:srgbClr val="000000"/>
                </a:solidFill>
                <a:latin typeface="Calibri"/>
                <a:ea typeface="Calibri"/>
              </a:rPr>
              <a:t> Trinity e Cambridge per la certificazione linguistica</a:t>
            </a:r>
            <a:endParaRPr lang="it-IT" sz="2400" b="0" strike="noStrike" spc="-1">
              <a:latin typeface="Arial"/>
            </a:endParaRPr>
          </a:p>
          <a:p>
            <a:pPr>
              <a:lnSpc>
                <a:spcPct val="90000"/>
              </a:lnSpc>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400" b="0" strike="noStrike" spc="-1">
              <a:latin typeface="Arial"/>
            </a:endParaRPr>
          </a:p>
        </p:txBody>
      </p:sp>
      <p:sp>
        <p:nvSpPr>
          <p:cNvPr id="165" name="Rettangolo 140"/>
          <p:cNvSpPr/>
          <p:nvPr/>
        </p:nvSpPr>
        <p:spPr>
          <a:xfrm>
            <a:off x="845640" y="3934800"/>
            <a:ext cx="7766640" cy="696960"/>
          </a:xfrm>
          <a:prstGeom prst="rect">
            <a:avLst/>
          </a:prstGeom>
          <a:noFill/>
          <a:ln w="0">
            <a:noFill/>
          </a:ln>
        </p:spPr>
        <p:style>
          <a:lnRef idx="0">
            <a:scrgbClr r="0" g="0" b="0"/>
          </a:lnRef>
          <a:fillRef idx="0">
            <a:scrgbClr r="0" g="0" b="0"/>
          </a:fillRef>
          <a:effectRef idx="0">
            <a:scrgbClr r="0" g="0" b="0"/>
          </a:effectRef>
          <a:fontRef idx="minor"/>
        </p:style>
      </p:sp>
      <p:sp>
        <p:nvSpPr>
          <p:cNvPr id="166" name="CasellaDiTesto 76"/>
          <p:cNvSpPr/>
          <p:nvPr/>
        </p:nvSpPr>
        <p:spPr>
          <a:xfrm>
            <a:off x="408240" y="4743720"/>
            <a:ext cx="7768080" cy="69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2400" b="0" i="1" u="sng" strike="noStrike" spc="-1">
                <a:solidFill>
                  <a:srgbClr val="EA5A0C"/>
                </a:solidFill>
                <a:uFillTx/>
                <a:latin typeface="Calibri"/>
                <a:ea typeface="Calibri"/>
                <a:hlinkClick r:id="rId2"/>
              </a:rPr>
              <a:t>http://www.icrobbio.edu.it/</a:t>
            </a:r>
            <a:r>
              <a:rPr lang="it-IT" sz="2400" b="0" i="1" u="sng" strike="noStrike" spc="-1">
                <a:solidFill>
                  <a:srgbClr val="EA5A0C"/>
                </a:solidFill>
                <a:uFillTx/>
                <a:latin typeface="Calibri"/>
                <a:ea typeface="Calibri"/>
                <a:hlinkClick r:id="rId3"/>
              </a:rPr>
              <a:t>Tutti i progetti sono  consultabili nelle apposite sezioni del sito</a:t>
            </a:r>
            <a:endParaRPr lang="it-IT" sz="2400" b="0" strike="noStrike" spc="-1">
              <a:latin typeface="Arial"/>
            </a:endParaRPr>
          </a:p>
        </p:txBody>
      </p:sp>
    </p:spTree>
  </p:cSld>
  <p:clrMapOvr>
    <a:masterClrMapping/>
  </p:clrMapOvr>
  <p:transition spd="med">
    <p:pull dir="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7" name="Figura a mano libera: forma 141"/>
          <p:cNvSpPr/>
          <p:nvPr/>
        </p:nvSpPr>
        <p:spPr>
          <a:xfrm>
            <a:off x="488160" y="470520"/>
            <a:ext cx="8387280" cy="743400"/>
          </a:xfrm>
          <a:custGeom>
            <a:avLst/>
            <a:gdLst/>
            <a:ahLst/>
            <a:cxnLst/>
            <a:rect l="l" t="t" r="r" b="b"/>
            <a:pathLst>
              <a:path w="21600" h="21600">
                <a:moveTo>
                  <a:pt x="0" y="0"/>
                </a:moveTo>
                <a:lnTo>
                  <a:pt x="21600" y="0"/>
                </a:lnTo>
                <a:lnTo>
                  <a:pt x="21600" y="21600"/>
                </a:lnTo>
                <a:lnTo>
                  <a:pt x="0" y="21600"/>
                </a:lnTo>
                <a:lnTo>
                  <a:pt x="0" y="0"/>
                </a:lnTo>
                <a:close/>
              </a:path>
            </a:pathLst>
          </a:custGeom>
          <a:noFill/>
          <a:ln>
            <a:solidFill>
              <a:srgbClr val="EB7712"/>
            </a:solidFill>
            <a:round/>
          </a:ln>
          <a:effectLst>
            <a:innerShdw blurRad="63500" dist="50800" dir="2700000">
              <a:srgbClr val="000000">
                <a:alpha val="50000"/>
              </a:srgbClr>
            </a:innerShdw>
          </a:effectLst>
        </p:spPr>
        <p:style>
          <a:lnRef idx="2">
            <a:schemeClr val="accent2"/>
          </a:lnRef>
          <a:fillRef idx="1">
            <a:schemeClr val="lt1"/>
          </a:fillRef>
          <a:effectRef idx="0">
            <a:schemeClr val="accent2"/>
          </a:effectRef>
          <a:fontRef idx="minor"/>
        </p:style>
        <p:txBody>
          <a:bodyPr lIns="90000" tIns="45000" rIns="90000" bIns="45000" anchor="ctr">
            <a:noAutofit/>
            <a:scene3d>
              <a:camera prst="orthographicFront"/>
              <a:lightRig rig="threePt" dir="t"/>
            </a:scene3d>
            <a:sp3d extrusionH="57150">
              <a:bevelT w="38100" h="38100" prst="slope"/>
            </a:sp3d>
          </a:bodyPr>
          <a:lstStyle/>
          <a:p>
            <a:pPr algn="ctr">
              <a:lnSpc>
                <a:spcPct val="9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1" i="1" strike="noStrike" spc="-1">
                <a:solidFill>
                  <a:srgbClr val="C4220D"/>
                </a:solidFill>
                <a:latin typeface="Calibri Light"/>
                <a:ea typeface="DejaVu Sans"/>
              </a:rPr>
              <a:t>Le nostre Collaborazioni</a:t>
            </a:r>
            <a:br/>
            <a:r>
              <a:rPr lang="it-IT" sz="2800" b="1" i="1" strike="noStrike" spc="-1">
                <a:solidFill>
                  <a:srgbClr val="C4220D"/>
                </a:solidFill>
                <a:latin typeface="Calibri Light"/>
                <a:ea typeface="DejaVu Sans"/>
              </a:rPr>
              <a:t>RETI E CONVENZIONI ATTIVATE</a:t>
            </a:r>
            <a:endParaRPr lang="it-IT" sz="2800" b="0" strike="noStrike" spc="-1">
              <a:latin typeface="Arial"/>
            </a:endParaRPr>
          </a:p>
        </p:txBody>
      </p:sp>
      <p:sp>
        <p:nvSpPr>
          <p:cNvPr id="168" name="Figura a mano libera: forma 142"/>
          <p:cNvSpPr/>
          <p:nvPr/>
        </p:nvSpPr>
        <p:spPr>
          <a:xfrm>
            <a:off x="415080" y="1404360"/>
            <a:ext cx="8460360" cy="5347440"/>
          </a:xfrm>
          <a:custGeom>
            <a:avLst/>
            <a:gdLst/>
            <a:ahLst/>
            <a:cxnLst/>
            <a:rect l="l" t="t" r="r" b="b"/>
            <a:pathLst>
              <a:path w="21600" h="21600">
                <a:moveTo>
                  <a:pt x="0" y="0"/>
                </a:moveTo>
                <a:lnTo>
                  <a:pt x="21600" y="0"/>
                </a:lnTo>
                <a:lnTo>
                  <a:pt x="21600" y="21600"/>
                </a:lnTo>
                <a:lnTo>
                  <a:pt x="0" y="21600"/>
                </a:lnTo>
                <a:lnTo>
                  <a:pt x="0" y="0"/>
                </a:lnTo>
                <a:close/>
              </a:path>
            </a:pathLst>
          </a:custGeom>
          <a:gradFill rotWithShape="0">
            <a:gsLst>
              <a:gs pos="0">
                <a:srgbClr val="FEFCF5"/>
              </a:gs>
              <a:gs pos="100000">
                <a:srgbClr val="F6E1A2"/>
              </a:gs>
            </a:gsLst>
            <a:lin ang="5400000"/>
          </a:gradFill>
          <a:ln w="0">
            <a:noFill/>
          </a:ln>
          <a:effectLst>
            <a:outerShdw blurRad="50760" dist="38160" dir="5400000" algn="t" rotWithShape="0">
              <a:srgbClr val="000000">
                <a:alpha val="40000"/>
              </a:srgbClr>
            </a:outerShdw>
          </a:effectLst>
        </p:spPr>
        <p:style>
          <a:lnRef idx="0">
            <a:scrgbClr r="0" g="0" b="0"/>
          </a:lnRef>
          <a:fillRef idx="0">
            <a:scrgbClr r="0" g="0" b="0"/>
          </a:fillRef>
          <a:effectRef idx="0">
            <a:scrgbClr r="0" g="0" b="0"/>
          </a:effectRef>
          <a:fontRef idx="minor"/>
        </p:style>
        <p:txBody>
          <a:bodyPr lIns="90000" tIns="46800" rIns="90000" bIns="46800">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000" b="0" strike="noStrike" spc="-1">
                <a:solidFill>
                  <a:srgbClr val="000000"/>
                </a:solidFill>
                <a:latin typeface="Calibri"/>
                <a:ea typeface="DejaVu Sans"/>
              </a:rPr>
              <a:t>-  </a:t>
            </a:r>
            <a:r>
              <a:rPr lang="it-IT" sz="2300" b="0" strike="noStrike" spc="-1">
                <a:solidFill>
                  <a:srgbClr val="000000"/>
                </a:solidFill>
                <a:latin typeface="Calibri"/>
                <a:ea typeface="DejaVu Sans"/>
              </a:rPr>
              <a:t>GENERAZIONE WEB- Safer internet centre</a:t>
            </a:r>
            <a:endParaRPr lang="it-IT" sz="23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  CONSULTORIO IL SOLE</a:t>
            </a:r>
            <a:endParaRPr lang="it-IT" sz="23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  UNIVERSITÀ DEGLI STUDI DI PAVIA DIPARTIMENTO DI PSICOLOGIA</a:t>
            </a:r>
            <a:endParaRPr lang="it-IT" sz="23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  JA ITALIA E GRUPPO MEDIOBANCA</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ASSOGIOVANI, UNICEF</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ERASMUS PLUS</a:t>
            </a:r>
            <a:endParaRPr lang="it-IT" sz="23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  CONI</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AIE</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CINI: consorzio interuniversitario nazionale per l’informatica</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ASSOCIAZIONI DI VOLONTARIATO</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CLUB SERVICE Lions</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AVIS</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Arma dei Carabinieri-Questura di Pavia</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Amministrazioni Comunali</a:t>
            </a:r>
            <a:endParaRPr lang="it-IT" sz="2300" b="0" strike="noStrike" spc="-1">
              <a:latin typeface="Arial"/>
            </a:endParaRPr>
          </a:p>
          <a:p>
            <a:pPr marL="216000" indent="-212760">
              <a:lnSpc>
                <a:spcPct val="100000"/>
              </a:lnSpc>
              <a:buClr>
                <a:srgbClr val="000000"/>
              </a:buClr>
              <a:buFont typeface="Calibri"/>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300" b="0" strike="noStrike" spc="-1">
                <a:solidFill>
                  <a:srgbClr val="000000"/>
                </a:solidFill>
                <a:latin typeface="Calibri"/>
                <a:ea typeface="DejaVu Sans"/>
              </a:rPr>
              <a:t>Legambiente, Ministero per la Transizione Ecologia, EDISON.</a:t>
            </a:r>
            <a:endParaRPr lang="it-IT" sz="23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 name="Figura a mano libera: forma 146_0"/>
          <p:cNvSpPr/>
          <p:nvPr/>
        </p:nvSpPr>
        <p:spPr>
          <a:xfrm>
            <a:off x="148680" y="1326960"/>
            <a:ext cx="8858520" cy="27792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3900" b="0" strike="noStrike" spc="-1">
                <a:solidFill>
                  <a:srgbClr val="000000"/>
                </a:solidFill>
                <a:latin typeface="Calibri"/>
                <a:ea typeface="Calibri"/>
              </a:rPr>
              <a:t>LE ISCRIZIONI SI EFFETTUANO ONLINE</a:t>
            </a:r>
            <a:endParaRPr lang="it-IT" sz="3900" b="0" strike="noStrike" spc="-1">
              <a:latin typeface="Arial"/>
            </a:endParaRPr>
          </a:p>
        </p:txBody>
      </p:sp>
      <p:sp>
        <p:nvSpPr>
          <p:cNvPr id="170" name="Figura a mano libera: forma 147_1"/>
          <p:cNvSpPr/>
          <p:nvPr/>
        </p:nvSpPr>
        <p:spPr>
          <a:xfrm>
            <a:off x="97560" y="1910880"/>
            <a:ext cx="8872560" cy="4513680"/>
          </a:xfrm>
          <a:custGeom>
            <a:avLst/>
            <a:gdLst/>
            <a:ahLst/>
            <a:cxnLst/>
            <a:rect l="l" t="t" r="r" b="b"/>
            <a:pathLst>
              <a:path w="21600" h="21600">
                <a:moveTo>
                  <a:pt x="0" y="0"/>
                </a:moveTo>
                <a:lnTo>
                  <a:pt x="21600" y="0"/>
                </a:lnTo>
                <a:lnTo>
                  <a:pt x="21600" y="21600"/>
                </a:lnTo>
                <a:lnTo>
                  <a:pt x="0" y="21600"/>
                </a:lnTo>
                <a:lnTo>
                  <a:pt x="0" y="0"/>
                </a:lnTo>
                <a:close/>
              </a:path>
            </a:pathLst>
          </a:custGeom>
          <a:solidFill>
            <a:schemeClr val="accent3">
              <a:alpha val="50000"/>
            </a:schemeClr>
          </a:soli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18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D0D0D"/>
                </a:solidFill>
                <a:latin typeface="Calibri"/>
                <a:ea typeface="DejaVu Sans"/>
              </a:rPr>
              <a:t>Sarà già possibile registrarsi a partire dal prossimo 19 dicembre 2022. Un passaggio che consentirà alle famiglie di prendere confidenza con la procedura.</a:t>
            </a:r>
            <a:endParaRPr lang="it-IT" sz="28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8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0" strike="noStrike" spc="-1">
                <a:solidFill>
                  <a:srgbClr val="0D0D0D"/>
                </a:solidFill>
                <a:latin typeface="Calibri"/>
                <a:ea typeface="DejaVu Sans"/>
              </a:rPr>
              <a:t>Dal 9 gennaio e fino al 30 gennaio 2023 si potrà procedere con le iscrizioni soltanto se in possesso delle credenziali SPID, CIE o eIDAS.</a:t>
            </a:r>
            <a:endParaRPr lang="it-IT" sz="24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4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0" strike="noStrike" spc="-1">
                <a:solidFill>
                  <a:srgbClr val="0D0D0D"/>
                </a:solidFill>
                <a:latin typeface="Calibri"/>
                <a:ea typeface="DejaVu Sans"/>
              </a:rPr>
              <a:t>Per le famiglie che avessero bisogno di aiuto, la scuola si rende disponibile offrendo apposita consulenza.</a:t>
            </a:r>
            <a:endParaRPr lang="it-IT" sz="24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400" b="0" u="sng" strike="noStrike" spc="-1">
                <a:solidFill>
                  <a:srgbClr val="EA5A0C"/>
                </a:solidFill>
                <a:uFillTx/>
                <a:latin typeface="Arial"/>
                <a:ea typeface="DejaVu Sans"/>
                <a:hlinkClick r:id="rId2"/>
              </a:rPr>
              <a:t>https://www.istruzione.it/iscrizionionline/index.html</a:t>
            </a:r>
            <a:endParaRPr lang="it-IT" sz="24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400" b="0" strike="noStrike" spc="-1">
              <a:latin typeface="Arial"/>
            </a:endParaRPr>
          </a:p>
          <a:p>
            <a:pPr>
              <a:lnSpc>
                <a:spcPct val="8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400" b="0" strike="noStrike" spc="-1">
              <a:latin typeface="Arial"/>
            </a:endParaRPr>
          </a:p>
        </p:txBody>
      </p:sp>
      <p:pic>
        <p:nvPicPr>
          <p:cNvPr id="171" name="Immagine 148_1"/>
          <p:cNvPicPr/>
          <p:nvPr/>
        </p:nvPicPr>
        <p:blipFill>
          <a:blip r:embed="rId3"/>
          <a:stretch/>
        </p:blipFill>
        <p:spPr>
          <a:xfrm>
            <a:off x="7675560" y="5489640"/>
            <a:ext cx="1008000" cy="934920"/>
          </a:xfrm>
          <a:prstGeom prst="rect">
            <a:avLst/>
          </a:prstGeom>
          <a:ln w="0">
            <a:noFill/>
          </a:ln>
        </p:spPr>
      </p:pic>
      <p:pic>
        <p:nvPicPr>
          <p:cNvPr id="172" name="Immagine 171"/>
          <p:cNvPicPr/>
          <p:nvPr/>
        </p:nvPicPr>
        <p:blipFill>
          <a:blip r:embed="rId4"/>
          <a:stretch/>
        </p:blipFill>
        <p:spPr>
          <a:xfrm>
            <a:off x="97560" y="1843200"/>
            <a:ext cx="8991720" cy="258696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A6045E8-E461-D342-AB3F-E3F3D5A27DBC}"/>
              </a:ext>
            </a:extLst>
          </p:cNvPr>
          <p:cNvSpPr txBox="1"/>
          <p:nvPr/>
        </p:nvSpPr>
        <p:spPr>
          <a:xfrm>
            <a:off x="275208" y="1429305"/>
            <a:ext cx="9046345" cy="1508105"/>
          </a:xfrm>
          <a:prstGeom prst="rect">
            <a:avLst/>
          </a:prstGeom>
          <a:noFill/>
        </p:spPr>
        <p:txBody>
          <a:bodyPr wrap="square">
            <a:spAutoFit/>
          </a:bodyPr>
          <a:lstStyle/>
          <a:p>
            <a:pPr algn="ctr"/>
            <a:r>
              <a:rPr lang="it-IT" sz="2000" b="1" i="0" dirty="0">
                <a:solidFill>
                  <a:srgbClr val="212529"/>
                </a:solidFill>
                <a:effectLst/>
                <a:latin typeface="var(--highlight-font-family)"/>
              </a:rPr>
              <a:t>Cosa serve per l’iscrizione</a:t>
            </a:r>
          </a:p>
          <a:p>
            <a:pPr algn="l"/>
            <a:r>
              <a:rPr lang="it-IT" b="0" i="0" dirty="0">
                <a:solidFill>
                  <a:srgbClr val="212529"/>
                </a:solidFill>
                <a:effectLst/>
                <a:latin typeface="merriweather" panose="00000500000000000000" pitchFamily="2" charset="0"/>
              </a:rPr>
              <a:t>Prima di cominciare il processo di iscrizione online bisogna accertarsi di avere:</a:t>
            </a:r>
          </a:p>
          <a:p>
            <a:pPr algn="l">
              <a:buFont typeface="Arial" panose="020B0604020202020204" pitchFamily="34" charset="0"/>
              <a:buChar char="•"/>
            </a:pPr>
            <a:r>
              <a:rPr lang="it-IT" b="0" i="0" dirty="0">
                <a:solidFill>
                  <a:srgbClr val="212529"/>
                </a:solidFill>
                <a:effectLst/>
                <a:latin typeface="merriweather" panose="00000500000000000000" pitchFamily="2" charset="0"/>
              </a:rPr>
              <a:t>una delle identità digitali tra SPID, CIE o </a:t>
            </a:r>
            <a:r>
              <a:rPr lang="it-IT" b="0" i="0" dirty="0" err="1">
                <a:solidFill>
                  <a:srgbClr val="212529"/>
                </a:solidFill>
                <a:effectLst/>
                <a:latin typeface="merriweather" panose="00000500000000000000" pitchFamily="2" charset="0"/>
              </a:rPr>
              <a:t>eIDAS</a:t>
            </a:r>
            <a:r>
              <a:rPr lang="it-IT" b="0" i="0" dirty="0">
                <a:solidFill>
                  <a:srgbClr val="212529"/>
                </a:solidFill>
                <a:effectLst/>
                <a:latin typeface="merriweather" panose="00000500000000000000" pitchFamily="2" charset="0"/>
              </a:rPr>
              <a:t>;</a:t>
            </a:r>
          </a:p>
          <a:p>
            <a:pPr algn="l">
              <a:buFont typeface="Arial" panose="020B0604020202020204" pitchFamily="34" charset="0"/>
              <a:buChar char="•"/>
            </a:pPr>
            <a:r>
              <a:rPr lang="it-IT" b="0" i="0" dirty="0">
                <a:solidFill>
                  <a:srgbClr val="212529"/>
                </a:solidFill>
                <a:effectLst/>
                <a:latin typeface="merriweather" panose="00000500000000000000" pitchFamily="2" charset="0"/>
              </a:rPr>
              <a:t>il codice meccanografico della scuola (si può trovare sul sito </a:t>
            </a:r>
            <a:r>
              <a:rPr lang="it-IT" b="0" i="0" dirty="0">
                <a:solidFill>
                  <a:srgbClr val="212529"/>
                </a:solidFill>
                <a:effectLst/>
                <a:latin typeface="merriweather" panose="00000500000000000000" pitchFamily="2" charset="0"/>
                <a:hlinkClick r:id="rId2"/>
              </a:rPr>
              <a:t>Scuola in Chiaro</a:t>
            </a:r>
            <a:r>
              <a:rPr lang="it-IT" b="0" i="0" dirty="0">
                <a:solidFill>
                  <a:srgbClr val="212529"/>
                </a:solidFill>
                <a:effectLst/>
                <a:latin typeface="merriweather" panose="00000500000000000000" pitchFamily="2" charset="0"/>
              </a:rPr>
              <a:t>).</a:t>
            </a:r>
          </a:p>
        </p:txBody>
      </p:sp>
    </p:spTree>
    <p:extLst>
      <p:ext uri="{BB962C8B-B14F-4D97-AF65-F5344CB8AC3E}">
        <p14:creationId xmlns:p14="http://schemas.microsoft.com/office/powerpoint/2010/main" val="4113530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A03AE810-D92E-E3CD-DFB9-8F956103BC8F}"/>
              </a:ext>
            </a:extLst>
          </p:cNvPr>
          <p:cNvSpPr>
            <a:spLocks noGrp="1"/>
          </p:cNvSpPr>
          <p:nvPr>
            <p:ph type="subTitle"/>
          </p:nvPr>
        </p:nvSpPr>
        <p:spPr/>
        <p:txBody>
          <a:bodyPr/>
          <a:lstStyle/>
          <a:p>
            <a:pPr algn="ctr"/>
            <a:r>
              <a:rPr lang="it-IT" b="1" i="0" dirty="0">
                <a:solidFill>
                  <a:srgbClr val="212529"/>
                </a:solidFill>
                <a:effectLst/>
                <a:latin typeface="var(--highlight-font-family)"/>
              </a:rPr>
              <a:t>L’iscrizione in 3 passi</a:t>
            </a:r>
          </a:p>
          <a:p>
            <a:pPr algn="l"/>
            <a:r>
              <a:rPr lang="it-IT" sz="2000" b="1" i="0" dirty="0">
                <a:solidFill>
                  <a:srgbClr val="212529"/>
                </a:solidFill>
                <a:effectLst/>
                <a:latin typeface="merriweather" panose="00000500000000000000" pitchFamily="2" charset="0"/>
              </a:rPr>
              <a:t>1-Compila la domanda</a:t>
            </a:r>
            <a:br>
              <a:rPr lang="it-IT" sz="2000" b="0" i="0" dirty="0">
                <a:solidFill>
                  <a:srgbClr val="212529"/>
                </a:solidFill>
                <a:effectLst/>
                <a:latin typeface="merriweather" panose="00000500000000000000" pitchFamily="2" charset="0"/>
              </a:rPr>
            </a:br>
            <a:r>
              <a:rPr lang="it-IT" sz="2000" b="0" i="0" dirty="0">
                <a:solidFill>
                  <a:srgbClr val="212529"/>
                </a:solidFill>
                <a:effectLst/>
                <a:latin typeface="merriweather" panose="00000500000000000000" pitchFamily="2" charset="0"/>
              </a:rPr>
              <a:t>Al primo accesso ti verrà chiesto di confermare o completare i tuoi dati personali, quindi potrai iniziare a compilare la domanda di iscrizione.</a:t>
            </a:r>
            <a:br>
              <a:rPr lang="it-IT" sz="2000" b="0" i="0" dirty="0">
                <a:solidFill>
                  <a:srgbClr val="212529"/>
                </a:solidFill>
                <a:effectLst/>
                <a:latin typeface="merriweather" panose="00000500000000000000" pitchFamily="2" charset="0"/>
              </a:rPr>
            </a:br>
            <a:r>
              <a:rPr lang="it-IT" sz="2000" b="0" i="0" dirty="0">
                <a:solidFill>
                  <a:srgbClr val="212529"/>
                </a:solidFill>
                <a:effectLst/>
                <a:latin typeface="merriweather" panose="00000500000000000000" pitchFamily="2" charset="0"/>
              </a:rPr>
              <a:t>La domanda si compone di tre sezioni da compilare con i dati dell’alunno, della famiglia e di almeno una scuola, quella di prima scelta.</a:t>
            </a:r>
            <a:br>
              <a:rPr lang="it-IT" sz="2000" b="0" i="0" dirty="0">
                <a:solidFill>
                  <a:srgbClr val="212529"/>
                </a:solidFill>
                <a:effectLst/>
                <a:latin typeface="merriweather" panose="00000500000000000000" pitchFamily="2" charset="0"/>
              </a:rPr>
            </a:br>
            <a:r>
              <a:rPr lang="it-IT" sz="2000" b="0" i="0" dirty="0">
                <a:solidFill>
                  <a:srgbClr val="212529"/>
                </a:solidFill>
                <a:effectLst/>
                <a:latin typeface="merriweather" panose="00000500000000000000" pitchFamily="2" charset="0"/>
              </a:rPr>
              <a:t>Le scuole indicate come seconda e terza scelta saranno coinvolte, una dopo l’altra, solo nel caso in cui la prima non abbia disponibilità di posti per il nuovo anno scolastico.</a:t>
            </a:r>
            <a:br>
              <a:rPr lang="it-IT" sz="2000" b="0" i="0" dirty="0">
                <a:solidFill>
                  <a:srgbClr val="212529"/>
                </a:solidFill>
                <a:effectLst/>
                <a:latin typeface="merriweather" panose="00000500000000000000" pitchFamily="2" charset="0"/>
              </a:rPr>
            </a:br>
            <a:r>
              <a:rPr lang="it-IT" sz="2000" b="0" i="0" dirty="0">
                <a:solidFill>
                  <a:srgbClr val="212529"/>
                </a:solidFill>
                <a:effectLst/>
                <a:latin typeface="merriweather" panose="00000500000000000000" pitchFamily="2" charset="0"/>
              </a:rPr>
              <a:t>Le sezioni della domanda possono essere compilate in tempi diversi e, quindi, se desideri fare una pausa, puoi salvare le informazioni inserite senza inoltrare la domanda.</a:t>
            </a:r>
          </a:p>
          <a:p>
            <a:endParaRPr lang="it-IT" dirty="0"/>
          </a:p>
        </p:txBody>
      </p:sp>
    </p:spTree>
    <p:extLst>
      <p:ext uri="{BB962C8B-B14F-4D97-AF65-F5344CB8AC3E}">
        <p14:creationId xmlns:p14="http://schemas.microsoft.com/office/powerpoint/2010/main" val="405838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Titolo 1"/>
          <p:cNvSpPr/>
          <p:nvPr/>
        </p:nvSpPr>
        <p:spPr>
          <a:xfrm>
            <a:off x="328320" y="453600"/>
            <a:ext cx="8491320" cy="15260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90000"/>
              </a:lnSpc>
            </a:pPr>
            <a:r>
              <a:rPr lang="it-IT" sz="4400" b="1" strike="noStrike" spc="-1">
                <a:solidFill>
                  <a:srgbClr val="000000"/>
                </a:solidFill>
                <a:latin typeface="Arial"/>
                <a:ea typeface="DejaVu Sans"/>
              </a:rPr>
              <a:t>ORIENTAMENTO SCOLASTICO </a:t>
            </a:r>
            <a:br/>
            <a:r>
              <a:rPr lang="it-IT" sz="4400" b="1" strike="noStrike" spc="-1">
                <a:solidFill>
                  <a:srgbClr val="000000"/>
                </a:solidFill>
                <a:latin typeface="Arial"/>
                <a:ea typeface="DejaVu Sans"/>
              </a:rPr>
              <a:t>                                          (news)</a:t>
            </a:r>
            <a:br/>
            <a:r>
              <a:rPr lang="it-IT" sz="4400" b="1" strike="noStrike" spc="-1">
                <a:solidFill>
                  <a:srgbClr val="000000"/>
                </a:solidFill>
                <a:latin typeface="Arial"/>
                <a:ea typeface="DejaVu Sans"/>
              </a:rPr>
              <a:t>                    </a:t>
            </a:r>
            <a:endParaRPr lang="it-IT" sz="4400" b="0" strike="noStrike" spc="-1">
              <a:latin typeface="Arial"/>
            </a:endParaRPr>
          </a:p>
        </p:txBody>
      </p:sp>
      <p:sp>
        <p:nvSpPr>
          <p:cNvPr id="126" name="Sottotitolo 2"/>
          <p:cNvSpPr/>
          <p:nvPr/>
        </p:nvSpPr>
        <p:spPr>
          <a:xfrm>
            <a:off x="411120" y="1800000"/>
            <a:ext cx="8228520" cy="28821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90000"/>
              </a:lnSpc>
              <a:spcBef>
                <a:spcPts val="1001"/>
              </a:spcBef>
            </a:pPr>
            <a:endParaRPr lang="it-IT" sz="1800" b="0" strike="noStrike" spc="-1">
              <a:latin typeface="Arial"/>
            </a:endParaRPr>
          </a:p>
          <a:p>
            <a:pPr>
              <a:lnSpc>
                <a:spcPct val="90000"/>
              </a:lnSpc>
              <a:spcBef>
                <a:spcPts val="1001"/>
              </a:spcBef>
            </a:pPr>
            <a:endParaRPr lang="it-IT" sz="1800" b="0" strike="noStrike" spc="-1">
              <a:latin typeface="Arial"/>
            </a:endParaRPr>
          </a:p>
        </p:txBody>
      </p:sp>
      <p:sp>
        <p:nvSpPr>
          <p:cNvPr id="127" name="CasellaDiTesto 3"/>
          <p:cNvSpPr/>
          <p:nvPr/>
        </p:nvSpPr>
        <p:spPr>
          <a:xfrm>
            <a:off x="328320" y="1980000"/>
            <a:ext cx="8491320" cy="5301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it-IT" sz="1800" b="0" strike="noStrike" spc="-1">
                <a:solidFill>
                  <a:srgbClr val="000000"/>
                </a:solidFill>
                <a:latin typeface="Arial"/>
                <a:ea typeface="DejaVu Sans"/>
              </a:rPr>
              <a:t>Dall’ a.s. 2023-2024 vengono introdotte per la Scuola secondaria di I e II grado, per ogni anno scolastico  percorsi di orientamento di almeno 30 ore annue,</a:t>
            </a:r>
            <a:endParaRPr lang="it-IT" sz="1800" b="0" strike="noStrike" spc="-1">
              <a:latin typeface="Arial"/>
            </a:endParaRPr>
          </a:p>
          <a:p>
            <a:pPr>
              <a:lnSpc>
                <a:spcPct val="100000"/>
              </a:lnSpc>
            </a:pPr>
            <a:r>
              <a:rPr lang="it-IT" sz="1800" b="0" strike="noStrike" spc="-1">
                <a:solidFill>
                  <a:srgbClr val="000000"/>
                </a:solidFill>
                <a:latin typeface="Arial"/>
                <a:ea typeface="DejaVu Sans"/>
              </a:rPr>
              <a:t>Dunque ogni Modulo di Orientamento è costituito da 30 ore e prevede apprendimenti personalizzati  che integrano il percorso scolastico e guidano gli studenti e le famiglie nella riflessione ed individuazione  dei punti di forza dello studente all’interno del cammino formativo.</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Il nostro Istituto Comprensivo, nell’ambito del Curricolo Verticale,propone il Progetto Orientamento che si snoda in tre anni. </a:t>
            </a:r>
            <a:endParaRPr lang="it-IT" sz="1800" b="0" strike="noStrike" spc="-1">
              <a:latin typeface="Arial"/>
            </a:endParaRPr>
          </a:p>
          <a:p>
            <a:pPr>
              <a:lnSpc>
                <a:spcPct val="100000"/>
              </a:lnSpc>
            </a:pPr>
            <a:r>
              <a:rPr lang="it-IT" sz="1800" b="0" strike="noStrike" spc="-1">
                <a:solidFill>
                  <a:srgbClr val="000000"/>
                </a:solidFill>
                <a:latin typeface="Arial"/>
                <a:ea typeface="DejaVu Sans"/>
              </a:rPr>
              <a:t>Esso si propone di aiutare l’alunno a prendere coscienza delle proprie capacità e delle proprie attitudini e di fornirgli le necessarie informazioni sulle opportunità formative e professionali del territorio, affinchè possa compiere una scelta consapevole del proprio percorso di studi al termine della scuola secondaria di primo grado</a:t>
            </a:r>
            <a:endParaRPr lang="it-IT" sz="1800" b="0" strike="noStrike" spc="-1">
              <a:latin typeface="Arial"/>
            </a:endParaRPr>
          </a:p>
          <a:p>
            <a:pPr>
              <a:lnSpc>
                <a:spcPct val="100000"/>
              </a:lnSpc>
            </a:pPr>
            <a:endParaRPr lang="it-IT" sz="1800" b="0" strike="noStrike" spc="-1">
              <a:latin typeface="Arial"/>
            </a:endParaRPr>
          </a:p>
          <a:p>
            <a:pPr>
              <a:lnSpc>
                <a:spcPct val="100000"/>
              </a:lnSpc>
            </a:pPr>
            <a:endParaRPr lang="it-IT" sz="1800" b="0" strike="noStrike" spc="-1">
              <a:latin typeface="Arial"/>
            </a:endParaRPr>
          </a:p>
          <a:p>
            <a:pPr>
              <a:lnSpc>
                <a:spcPct val="100000"/>
              </a:lnSpc>
            </a:pP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a:t>
            </a:r>
            <a:endParaRPr lang="it-IT" sz="1800" b="0" strike="noStrike" spc="-1">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44A7D8F2-1774-8A83-2B27-3B791F31F1AB}"/>
              </a:ext>
            </a:extLst>
          </p:cNvPr>
          <p:cNvSpPr>
            <a:spLocks noGrp="1"/>
          </p:cNvSpPr>
          <p:nvPr>
            <p:ph type="subTitle"/>
          </p:nvPr>
        </p:nvSpPr>
        <p:spPr>
          <a:xfrm>
            <a:off x="457199" y="1604520"/>
            <a:ext cx="8242917" cy="4805158"/>
          </a:xfrm>
        </p:spPr>
        <p:txBody>
          <a:bodyPr/>
          <a:lstStyle/>
          <a:p>
            <a:pPr algn="ctr"/>
            <a:r>
              <a:rPr lang="it-IT" sz="2000" b="1" dirty="0"/>
              <a:t>2- Inoltra la domanda</a:t>
            </a:r>
            <a:endParaRPr lang="it-IT" dirty="0"/>
          </a:p>
          <a:p>
            <a:r>
              <a:rPr lang="it-IT" sz="2400" dirty="0"/>
              <a:t>Visualizza l’anteprima della domanda per verificare la correttezza dei dati inseriti, quindi effettua l’inoltro. La domanda sarà inviata alla scuola che hai indicato come prima scelta. Riceverai un’email a conferma dell’invio della domanda.</a:t>
            </a:r>
          </a:p>
          <a:p>
            <a:r>
              <a:rPr lang="it-IT" sz="2400" dirty="0"/>
              <a:t>Fai attenzione: la domanda inoltrata non può essere modificata.</a:t>
            </a:r>
          </a:p>
          <a:p>
            <a:r>
              <a:rPr lang="it-IT" sz="2400" dirty="0"/>
              <a:t>Se devi fare delle modifiche contatta la scuola destinataria della domanda che potrà rimetterla a tua disposizione entro il termine delle iscrizioni.</a:t>
            </a:r>
          </a:p>
        </p:txBody>
      </p:sp>
    </p:spTree>
    <p:extLst>
      <p:ext uri="{BB962C8B-B14F-4D97-AF65-F5344CB8AC3E}">
        <p14:creationId xmlns:p14="http://schemas.microsoft.com/office/powerpoint/2010/main" val="154772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BC0B83C-5A15-6A28-AB7F-1EA5532827C2}"/>
              </a:ext>
            </a:extLst>
          </p:cNvPr>
          <p:cNvSpPr txBox="1"/>
          <p:nvPr/>
        </p:nvSpPr>
        <p:spPr>
          <a:xfrm>
            <a:off x="834501" y="1455938"/>
            <a:ext cx="7146524" cy="3139321"/>
          </a:xfrm>
          <a:prstGeom prst="rect">
            <a:avLst/>
          </a:prstGeom>
          <a:noFill/>
        </p:spPr>
        <p:txBody>
          <a:bodyPr wrap="square">
            <a:spAutoFit/>
          </a:bodyPr>
          <a:lstStyle/>
          <a:p>
            <a:pPr algn="ctr"/>
            <a:r>
              <a:rPr lang="it-IT" b="1" dirty="0"/>
              <a:t>3-Segui l’iter della domanda</a:t>
            </a:r>
          </a:p>
          <a:p>
            <a:endParaRPr lang="it-IT" dirty="0"/>
          </a:p>
          <a:p>
            <a:r>
              <a:rPr lang="it-IT" dirty="0"/>
              <a:t>Puoi seguire l’iter della domanda dalla tua area riservata su Unica.</a:t>
            </a:r>
          </a:p>
          <a:p>
            <a:r>
              <a:rPr lang="it-IT" dirty="0"/>
              <a:t>Riceverai anche per email tutti gli aggiornamenti sullo stato della domanda fino alla conferma di accettazione.</a:t>
            </a:r>
          </a:p>
          <a:p>
            <a:r>
              <a:rPr lang="it-IT" dirty="0"/>
              <a:t>Gli stati che può assumere la domanda sono i seguenti:</a:t>
            </a:r>
          </a:p>
          <a:p>
            <a:endParaRPr lang="it-IT" dirty="0"/>
          </a:p>
          <a:p>
            <a:r>
              <a:rPr lang="it-IT" dirty="0"/>
              <a:t>Inoltrata</a:t>
            </a:r>
          </a:p>
          <a:p>
            <a:r>
              <a:rPr lang="it-IT" dirty="0"/>
              <a:t>Restituita alla famiglia</a:t>
            </a:r>
          </a:p>
          <a:p>
            <a:r>
              <a:rPr lang="it-IT" dirty="0"/>
              <a:t>Accettata</a:t>
            </a:r>
          </a:p>
          <a:p>
            <a:r>
              <a:rPr lang="it-IT" dirty="0"/>
              <a:t>Smistata ad altra scuola</a:t>
            </a:r>
          </a:p>
        </p:txBody>
      </p:sp>
    </p:spTree>
    <p:extLst>
      <p:ext uri="{BB962C8B-B14F-4D97-AF65-F5344CB8AC3E}">
        <p14:creationId xmlns:p14="http://schemas.microsoft.com/office/powerpoint/2010/main" val="640331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 name="Figura a mano libera: forma 151"/>
          <p:cNvSpPr/>
          <p:nvPr/>
        </p:nvSpPr>
        <p:spPr>
          <a:xfrm>
            <a:off x="244080" y="1037520"/>
            <a:ext cx="8653320" cy="4208040"/>
          </a:xfrm>
          <a:custGeom>
            <a:avLst/>
            <a:gdLst/>
            <a:ahLst/>
            <a:cxnLst/>
            <a:rect l="l" t="t" r="r" b="b"/>
            <a:pathLst>
              <a:path w="21600" h="21600">
                <a:moveTo>
                  <a:pt x="0" y="0"/>
                </a:moveTo>
                <a:lnTo>
                  <a:pt x="21600" y="0"/>
                </a:lnTo>
                <a:lnTo>
                  <a:pt x="21600" y="21600"/>
                </a:lnTo>
                <a:lnTo>
                  <a:pt x="0" y="21600"/>
                </a:lnTo>
                <a:lnTo>
                  <a:pt x="0" y="0"/>
                </a:lnTo>
                <a:close/>
              </a:path>
            </a:pathLst>
          </a:custGeom>
          <a:noFill/>
          <a:ln>
            <a:solidFill>
              <a:srgbClr val="C4220D"/>
            </a:solidFill>
            <a:round/>
          </a:ln>
          <a:effectLst>
            <a:glow rad="63360">
              <a:srgbClr val="D11800">
                <a:alpha val="40000"/>
              </a:srgbClr>
            </a:glow>
          </a:effectLst>
        </p:spPr>
        <p:style>
          <a:lnRef idx="2">
            <a:schemeClr val="accent1"/>
          </a:lnRef>
          <a:fillRef idx="1">
            <a:schemeClr val="lt1"/>
          </a:fillRef>
          <a:effectRef idx="0">
            <a:schemeClr val="accent1"/>
          </a:effectRef>
          <a:fontRef idx="minor"/>
        </p:style>
        <p:txBody>
          <a:bodyPr lIns="90000" tIns="46800" rIns="90000" bIns="46800">
            <a:sp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1800" b="1" strike="noStrike" spc="-1">
                <a:solidFill>
                  <a:srgbClr val="000000"/>
                </a:solidFill>
                <a:latin typeface="Calibri"/>
                <a:ea typeface="DejaVu Sans"/>
              </a:rPr>
              <a:t>2 STEP: PROCEDERE CON L’ISCRIZIONE </a:t>
            </a:r>
            <a:endParaRPr lang="it-IT" sz="1800" b="0" strike="noStrike" spc="-1">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1800" b="0" strike="noStrike" spc="-1">
                <a:solidFill>
                  <a:srgbClr val="000000"/>
                </a:solidFill>
                <a:latin typeface="Calibri"/>
                <a:ea typeface="DejaVu Sans"/>
              </a:rPr>
              <a:t>dalle ore 8 del 9  gennaio fino alle ore 20 del 30 gennaio</a:t>
            </a:r>
            <a:endParaRPr lang="it-IT" sz="1800" b="0" strike="noStrike" spc="-1">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endParaRPr lang="it-IT" sz="1800" b="0" strike="noStrike" spc="-1">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0" strike="noStrike" spc="-1">
                <a:solidFill>
                  <a:srgbClr val="000000"/>
                </a:solidFill>
                <a:latin typeface="Calibri"/>
                <a:ea typeface="DejaVu Sans"/>
              </a:rPr>
              <a:t>COSA SERVE?</a:t>
            </a:r>
            <a:endParaRPr lang="it-IT" sz="2400" b="0" strike="noStrike" spc="-1">
              <a:latin typeface="Arial"/>
            </a:endParaRPr>
          </a:p>
          <a:p>
            <a:pPr marL="216000" indent="-212760">
              <a:lnSpc>
                <a:spcPct val="100000"/>
              </a:lnSpc>
              <a:buClr>
                <a:srgbClr val="000000"/>
              </a:buClr>
              <a:buFont typeface="Calibri"/>
              <a:buAutoNum type="arabicPeriod"/>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0" strike="noStrike" spc="-1">
                <a:solidFill>
                  <a:srgbClr val="000000"/>
                </a:solidFill>
                <a:latin typeface="Calibri"/>
                <a:ea typeface="DejaVu Sans"/>
              </a:rPr>
              <a:t>Identità digitale</a:t>
            </a:r>
            <a:endParaRPr lang="it-IT" sz="2400" b="0" strike="noStrike" spc="-1">
              <a:latin typeface="Arial"/>
            </a:endParaRPr>
          </a:p>
          <a:p>
            <a:pPr marL="216000" indent="-212760">
              <a:lnSpc>
                <a:spcPct val="100000"/>
              </a:lnSpc>
              <a:buClr>
                <a:srgbClr val="000000"/>
              </a:buClr>
              <a:buFont typeface="Calibri"/>
              <a:buAutoNum type="arabicPeriod"/>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0" strike="noStrike" spc="-1">
                <a:solidFill>
                  <a:srgbClr val="000000"/>
                </a:solidFill>
                <a:latin typeface="Calibri"/>
                <a:ea typeface="DejaVu Sans"/>
              </a:rPr>
              <a:t>Codice meccanografico della scuola reperibile attraverso Scuola In Chiaro o presso i nostri uffici</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0" u="sng" strike="noStrike" spc="-1">
                <a:solidFill>
                  <a:srgbClr val="EA5A0C"/>
                </a:solidFill>
                <a:uFillTx/>
                <a:latin typeface="Calibri"/>
                <a:ea typeface="DejaVu Sans"/>
              </a:rPr>
              <a:t>https://cercalatuascuola.istruzione.it/cercalatuascuola/ricerca/risultati?rapida=pvic80800q&amp;tipoRicerca=RAPIDA&amp;gidf=1</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1" strike="noStrike" spc="-1">
                <a:solidFill>
                  <a:srgbClr val="000000"/>
                </a:solidFill>
                <a:latin typeface="Calibri"/>
                <a:ea typeface="DejaVu Sans"/>
              </a:rPr>
              <a:t>Compila la domanda</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r>
              <a:rPr lang="it-IT" sz="2400" b="0" u="sng" strike="noStrike" spc="-1">
                <a:solidFill>
                  <a:srgbClr val="EA5A0C"/>
                </a:solidFill>
                <a:uFillTx/>
                <a:latin typeface="Calibri"/>
                <a:ea typeface="DejaVu Sans"/>
                <a:hlinkClick r:id="rId2"/>
              </a:rPr>
              <a:t>https://www.istruzione.it/iscrizionionline/come-compilare-e-inoltrare.html</a:t>
            </a:r>
            <a:endParaRPr lang="it-IT" sz="2400" b="0" strike="noStrike" spc="-1">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0" algn="l"/>
                <a:tab pos="10780560" algn="l"/>
                <a:tab pos="10782000" algn="l"/>
              </a:tabLst>
            </a:pPr>
            <a:endParaRPr lang="it-IT"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asellaDiTesto 6"/>
          <p:cNvSpPr/>
          <p:nvPr/>
        </p:nvSpPr>
        <p:spPr>
          <a:xfrm>
            <a:off x="745560" y="1518840"/>
            <a:ext cx="7029000" cy="2284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tabLst>
                <a:tab pos="0" algn="l"/>
              </a:tabLst>
            </a:pPr>
            <a:r>
              <a:rPr lang="it-IT" sz="2400" b="1" strike="noStrike" spc="-1">
                <a:solidFill>
                  <a:srgbClr val="000000"/>
                </a:solidFill>
                <a:latin typeface="Calibri"/>
                <a:ea typeface="Calibri"/>
              </a:rPr>
              <a:t>I Codici Meccanografici dei plessi sono:</a:t>
            </a:r>
            <a:endParaRPr lang="it-IT" sz="2400" b="0" strike="noStrike" spc="-1">
              <a:latin typeface="Arial"/>
            </a:endParaRPr>
          </a:p>
          <a:p>
            <a:pPr algn="ctr">
              <a:lnSpc>
                <a:spcPct val="100000"/>
              </a:lnSpc>
              <a:tabLst>
                <a:tab pos="0" algn="l"/>
              </a:tabLst>
            </a:pPr>
            <a:endParaRPr lang="it-IT" sz="2400" b="0" strike="noStrike" spc="-1">
              <a:latin typeface="Arial"/>
            </a:endParaRPr>
          </a:p>
          <a:p>
            <a:pPr algn="ctr">
              <a:lnSpc>
                <a:spcPct val="100000"/>
              </a:lnSpc>
              <a:tabLst>
                <a:tab pos="0" algn="l"/>
              </a:tabLst>
            </a:pPr>
            <a:endParaRPr lang="it-IT" sz="2400" b="0" strike="noStrike" spc="-1">
              <a:latin typeface="Arial"/>
            </a:endParaRPr>
          </a:p>
          <a:p>
            <a:pPr>
              <a:lnSpc>
                <a:spcPct val="100000"/>
              </a:lnSpc>
              <a:tabLst>
                <a:tab pos="0" algn="l"/>
              </a:tabLst>
            </a:pPr>
            <a:r>
              <a:rPr lang="it-IT" sz="2400" b="0" strike="noStrike" spc="-1">
                <a:solidFill>
                  <a:srgbClr val="000000"/>
                </a:solidFill>
                <a:latin typeface="Calibri"/>
                <a:ea typeface="Calibri"/>
              </a:rPr>
              <a:t>PVMM80804X         SC. SECONDARIA DI VALLE </a:t>
            </a:r>
            <a:endParaRPr lang="it-IT" sz="2400" b="0" strike="noStrike" spc="-1">
              <a:latin typeface="Arial"/>
            </a:endParaRPr>
          </a:p>
          <a:p>
            <a:pPr>
              <a:lnSpc>
                <a:spcPct val="100000"/>
              </a:lnSpc>
              <a:tabLst>
                <a:tab pos="0" algn="l"/>
              </a:tabLst>
            </a:pPr>
            <a:r>
              <a:rPr lang="it-IT" sz="2400" b="0" strike="noStrike" spc="-1">
                <a:solidFill>
                  <a:srgbClr val="000000"/>
                </a:solidFill>
                <a:latin typeface="Calibri"/>
                <a:ea typeface="Calibri"/>
              </a:rPr>
              <a:t>PVMM808051         SC. PRIMARIA DI CANDIA </a:t>
            </a:r>
            <a:endParaRPr lang="it-IT" sz="2400" b="0" strike="noStrike" spc="-1">
              <a:latin typeface="Arial"/>
            </a:endParaRPr>
          </a:p>
          <a:p>
            <a:pPr>
              <a:lnSpc>
                <a:spcPct val="100000"/>
              </a:lnSpc>
              <a:tabLst>
                <a:tab pos="0" algn="l"/>
              </a:tabLst>
            </a:pPr>
            <a:endParaRPr lang="it-IT" sz="2400" b="0" strike="noStrike" spc="-1">
              <a:latin typeface="Arial"/>
            </a:endParaRPr>
          </a:p>
        </p:txBody>
      </p:sp>
      <p:sp>
        <p:nvSpPr>
          <p:cNvPr id="175" name="CasellaDiTesto 174"/>
          <p:cNvSpPr txBox="1"/>
          <p:nvPr/>
        </p:nvSpPr>
        <p:spPr>
          <a:xfrm>
            <a:off x="753480" y="3708000"/>
            <a:ext cx="7526520" cy="1512000"/>
          </a:xfrm>
          <a:prstGeom prst="rect">
            <a:avLst/>
          </a:prstGeom>
          <a:noFill/>
          <a:ln w="0">
            <a:noFill/>
          </a:ln>
        </p:spPr>
        <p:txBody>
          <a:bodyPr lIns="90000" tIns="45000" rIns="90000" bIns="45000">
            <a:noAutofit/>
          </a:bodyPr>
          <a:lstStyle/>
          <a:p>
            <a:r>
              <a:rPr lang="it-IT" sz="2800" b="1" strike="noStrike" spc="-1">
                <a:solidFill>
                  <a:srgbClr val="000000"/>
                </a:solidFill>
                <a:latin typeface="Calibri"/>
                <a:ea typeface="Calibri"/>
              </a:rPr>
              <a:t>I Codici Meccanografici dei plessi sono:</a:t>
            </a:r>
            <a:endParaRPr lang="it-IT" sz="2800" b="0" strike="noStrike" spc="-1">
              <a:latin typeface="Arial"/>
            </a:endParaRPr>
          </a:p>
          <a:p>
            <a:r>
              <a:rPr lang="it-IT" sz="2800" b="0" strike="noStrike" spc="-1">
                <a:solidFill>
                  <a:srgbClr val="000000"/>
                </a:solidFill>
                <a:latin typeface="Calibri"/>
                <a:ea typeface="Calibri"/>
              </a:rPr>
              <a:t>PVMM80803V         SC. SECONDARIA DI PALESTRO</a:t>
            </a:r>
            <a:endParaRPr lang="it-IT" sz="2800" b="0" strike="noStrike" spc="-1">
              <a:latin typeface="Arial"/>
            </a:endParaRPr>
          </a:p>
          <a:p>
            <a:r>
              <a:rPr lang="it-IT" sz="2800" b="0" strike="noStrike" spc="-1">
                <a:solidFill>
                  <a:srgbClr val="000000"/>
                </a:solidFill>
                <a:latin typeface="Calibri"/>
                <a:ea typeface="Calibri"/>
              </a:rPr>
              <a:t>PVMM80802T         SC. SECONDARIA DI CONFIENZA</a:t>
            </a:r>
            <a:endParaRPr lang="it-IT" sz="2800" b="0" strike="noStrike" spc="-1">
              <a:latin typeface="Arial"/>
            </a:endParaRPr>
          </a:p>
          <a:p>
            <a:r>
              <a:rPr lang="it-IT" sz="2800" b="0" strike="noStrike" spc="-1">
                <a:solidFill>
                  <a:srgbClr val="000000"/>
                </a:solidFill>
                <a:latin typeface="Calibri"/>
                <a:ea typeface="Calibri"/>
              </a:rPr>
              <a:t>PVMM80801R         SC. SECONDARIA  DI ROBBIO</a:t>
            </a:r>
            <a:endParaRPr lang="it-IT" sz="2800" b="0" strike="noStrike" spc="-1">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Google Shape;147;p23_0"/>
          <p:cNvSpPr/>
          <p:nvPr/>
        </p:nvSpPr>
        <p:spPr>
          <a:xfrm>
            <a:off x="386280" y="298440"/>
            <a:ext cx="8574840" cy="458640"/>
          </a:xfrm>
          <a:prstGeom prst="rect">
            <a:avLst/>
          </a:prstGeom>
          <a:gradFill rotWithShape="0">
            <a:gsLst>
              <a:gs pos="0">
                <a:srgbClr val="FFFFFF"/>
              </a:gs>
              <a:gs pos="100000">
                <a:srgbClr val="ECBD31"/>
              </a:gs>
            </a:gsLst>
            <a:path path="circle">
              <a:fillToRect l="50000" r="50000" b="100000"/>
            </a:path>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endParaRPr lang="it-IT" sz="1800" b="0" strike="noStrike" spc="-1">
              <a:latin typeface="Arial"/>
            </a:endParaRPr>
          </a:p>
          <a:p>
            <a:pPr algn="ctr">
              <a:lnSpc>
                <a:spcPct val="100000"/>
              </a:lnSpc>
              <a:tabLst>
                <a:tab pos="0" algn="l"/>
              </a:tabLst>
            </a:pPr>
            <a:r>
              <a:rPr lang="it-IT" sz="2880" b="0" strike="noStrike" spc="-1">
                <a:solidFill>
                  <a:srgbClr val="000000"/>
                </a:solidFill>
                <a:latin typeface="Calibri"/>
                <a:ea typeface="Calibri"/>
              </a:rPr>
              <a:t>Come compilare e inoltrare la domanda</a:t>
            </a:r>
            <a:br/>
            <a:endParaRPr lang="it-IT" sz="2880" b="0" strike="noStrike" spc="-1">
              <a:latin typeface="Arial"/>
            </a:endParaRPr>
          </a:p>
        </p:txBody>
      </p:sp>
      <p:sp>
        <p:nvSpPr>
          <p:cNvPr id="177" name="Google Shape;148;p23_1"/>
          <p:cNvSpPr/>
          <p:nvPr/>
        </p:nvSpPr>
        <p:spPr>
          <a:xfrm>
            <a:off x="386280" y="918000"/>
            <a:ext cx="8574840" cy="5773320"/>
          </a:xfrm>
          <a:prstGeom prst="rect">
            <a:avLst/>
          </a:prstGeom>
          <a:gradFill rotWithShape="0">
            <a:gsLst>
              <a:gs pos="0">
                <a:srgbClr val="FEFCF5"/>
              </a:gs>
              <a:gs pos="100000">
                <a:srgbClr val="F6E1A2"/>
              </a:gs>
            </a:gsLst>
            <a:lin ang="5400000"/>
          </a:gradFill>
          <a:ln w="9525">
            <a:solidFill>
              <a:srgbClr val="97B853"/>
            </a:solidFill>
            <a:round/>
          </a:ln>
          <a:effectLst>
            <a:outerShdw blurRad="39960" dist="20160" dir="5400000" rotWithShape="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tabLst>
                <a:tab pos="0" algn="l"/>
              </a:tabLst>
            </a:pPr>
            <a:r>
              <a:rPr lang="it-IT" sz="2800" b="0" strike="noStrike" spc="-1">
                <a:solidFill>
                  <a:srgbClr val="000000"/>
                </a:solidFill>
                <a:latin typeface="Calibri"/>
                <a:ea typeface="Calibri"/>
              </a:rPr>
              <a:t>Il modello di domanda online è composto da due sezioni:</a:t>
            </a:r>
            <a:endParaRPr lang="it-IT" sz="2800" b="0" strike="noStrike" spc="-1">
              <a:latin typeface="Arial"/>
            </a:endParaRPr>
          </a:p>
          <a:p>
            <a:pPr marL="457200" indent="-453600">
              <a:lnSpc>
                <a:spcPct val="100000"/>
              </a:lnSpc>
              <a:buClr>
                <a:srgbClr val="000000"/>
              </a:buClr>
              <a:buFont typeface="Calibri"/>
              <a:buChar char="-"/>
              <a:tabLst>
                <a:tab pos="0" algn="l"/>
              </a:tabLst>
            </a:pPr>
            <a:r>
              <a:rPr lang="it-IT" sz="2800" b="0" strike="noStrike" spc="-1">
                <a:solidFill>
                  <a:srgbClr val="000000"/>
                </a:solidFill>
                <a:latin typeface="Calibri"/>
                <a:ea typeface="Calibri"/>
              </a:rPr>
              <a:t>Nella prima viene richiesto di inserire i dati </a:t>
            </a:r>
            <a:endParaRPr lang="it-IT" sz="2800" b="0" strike="noStrike" spc="-1">
              <a:latin typeface="Arial"/>
            </a:endParaRPr>
          </a:p>
          <a:p>
            <a:pPr>
              <a:lnSpc>
                <a:spcPct val="100000"/>
              </a:lnSpc>
              <a:tabLst>
                <a:tab pos="0" algn="l"/>
              </a:tabLst>
            </a:pPr>
            <a:r>
              <a:rPr lang="it-IT" sz="2800" b="0" strike="noStrike" spc="-1">
                <a:solidFill>
                  <a:srgbClr val="000000"/>
                </a:solidFill>
                <a:latin typeface="Calibri"/>
                <a:ea typeface="Calibri"/>
              </a:rPr>
              <a:t>      anagrafici dell'alunno e altre informazioni </a:t>
            </a:r>
            <a:endParaRPr lang="it-IT" sz="2800" b="0" strike="noStrike" spc="-1">
              <a:latin typeface="Arial"/>
            </a:endParaRPr>
          </a:p>
          <a:p>
            <a:pPr>
              <a:lnSpc>
                <a:spcPct val="100000"/>
              </a:lnSpc>
              <a:tabLst>
                <a:tab pos="0" algn="l"/>
              </a:tabLst>
            </a:pPr>
            <a:r>
              <a:rPr lang="it-IT" sz="2800" b="0" strike="noStrike" spc="-1">
                <a:solidFill>
                  <a:srgbClr val="000000"/>
                </a:solidFill>
                <a:latin typeface="Calibri"/>
                <a:ea typeface="Calibri"/>
              </a:rPr>
              <a:t>      necessarie per l'iscrizione.</a:t>
            </a:r>
            <a:endParaRPr lang="it-IT" sz="2800" b="0" strike="noStrike" spc="-1">
              <a:latin typeface="Arial"/>
            </a:endParaRPr>
          </a:p>
          <a:p>
            <a:pPr marL="457200" indent="-453600">
              <a:lnSpc>
                <a:spcPct val="100000"/>
              </a:lnSpc>
              <a:buClr>
                <a:srgbClr val="000000"/>
              </a:buClr>
              <a:buFont typeface="Calibri"/>
              <a:buChar char="-"/>
              <a:tabLst>
                <a:tab pos="0" algn="l"/>
              </a:tabLst>
            </a:pPr>
            <a:r>
              <a:rPr lang="it-IT" sz="2800" b="0" strike="noStrike" spc="-1">
                <a:solidFill>
                  <a:srgbClr val="000000"/>
                </a:solidFill>
                <a:latin typeface="Calibri"/>
                <a:ea typeface="Calibri"/>
              </a:rPr>
              <a:t>Nella seconda vengono richieste informazioni di </a:t>
            </a:r>
            <a:endParaRPr lang="it-IT" sz="2800" b="0" strike="noStrike" spc="-1">
              <a:latin typeface="Arial"/>
            </a:endParaRPr>
          </a:p>
          <a:p>
            <a:pPr>
              <a:lnSpc>
                <a:spcPct val="100000"/>
              </a:lnSpc>
              <a:tabLst>
                <a:tab pos="0" algn="l"/>
              </a:tabLst>
            </a:pPr>
            <a:r>
              <a:rPr lang="it-IT" sz="2800" b="0" strike="noStrike" spc="-1">
                <a:solidFill>
                  <a:srgbClr val="000000"/>
                </a:solidFill>
                <a:latin typeface="Calibri"/>
                <a:ea typeface="Calibri"/>
              </a:rPr>
              <a:t>      specifico interesse della scuola prescelta </a:t>
            </a:r>
            <a:endParaRPr lang="it-IT" sz="2800" b="0" strike="noStrike" spc="-1">
              <a:latin typeface="Arial"/>
            </a:endParaRPr>
          </a:p>
          <a:p>
            <a:pPr>
              <a:lnSpc>
                <a:spcPct val="100000"/>
              </a:lnSpc>
              <a:tabLst>
                <a:tab pos="0" algn="l"/>
              </a:tabLst>
            </a:pPr>
            <a:r>
              <a:rPr lang="it-IT" sz="2400" b="0" strike="noStrike" spc="-1">
                <a:solidFill>
                  <a:srgbClr val="000000"/>
                </a:solidFill>
                <a:latin typeface="Calibri"/>
                <a:ea typeface="Calibri"/>
              </a:rPr>
              <a:t>Alcuni dati richiesti sono obbligatori, in quanto necessari per l'iscrizione (prima sezione), altri facoltativi (seconda sezione).</a:t>
            </a:r>
            <a:endParaRPr lang="it-IT" sz="2400" b="0" strike="noStrike" spc="-1">
              <a:latin typeface="Arial"/>
            </a:endParaRPr>
          </a:p>
          <a:p>
            <a:pPr>
              <a:lnSpc>
                <a:spcPct val="100000"/>
              </a:lnSpc>
              <a:tabLst>
                <a:tab pos="0" algn="l"/>
              </a:tabLst>
            </a:pPr>
            <a:endParaRPr lang="it-IT" sz="2400" b="0" strike="noStrike" spc="-1">
              <a:latin typeface="Arial"/>
            </a:endParaRPr>
          </a:p>
          <a:p>
            <a:pPr>
              <a:lnSpc>
                <a:spcPct val="100000"/>
              </a:lnSpc>
              <a:tabLst>
                <a:tab pos="0" algn="l"/>
              </a:tabLst>
            </a:pPr>
            <a:r>
              <a:rPr lang="it-IT" sz="2800" b="0" strike="noStrike" spc="-1">
                <a:solidFill>
                  <a:srgbClr val="000000"/>
                </a:solidFill>
                <a:latin typeface="Calibri"/>
                <a:ea typeface="Calibri"/>
              </a:rPr>
              <a:t>- Una volta inserite le informazioni richieste, la domanda può essere visualizzata per controllarne la correttezza.</a:t>
            </a:r>
            <a:endParaRPr lang="it-IT" sz="2800" b="0" strike="noStrike" spc="-1">
              <a:latin typeface="Arial"/>
            </a:endParaRPr>
          </a:p>
          <a:p>
            <a:pPr>
              <a:lnSpc>
                <a:spcPct val="100000"/>
              </a:lnSpc>
              <a:tabLst>
                <a:tab pos="0" algn="l"/>
              </a:tabLst>
            </a:pPr>
            <a:r>
              <a:rPr lang="it-IT" sz="2800" b="0" strike="noStrike" spc="-1">
                <a:solidFill>
                  <a:srgbClr val="000000"/>
                </a:solidFill>
                <a:latin typeface="Calibri"/>
                <a:ea typeface="Calibri"/>
              </a:rPr>
              <a:t>- A questo punto, il modulo può essere inoltrato on line alla scuola, cliccando sul pulsante </a:t>
            </a:r>
            <a:r>
              <a:rPr lang="it-IT" sz="2800" b="1" strike="noStrike" spc="-1">
                <a:solidFill>
                  <a:srgbClr val="000000"/>
                </a:solidFill>
                <a:latin typeface="Calibri"/>
                <a:ea typeface="Calibri"/>
              </a:rPr>
              <a:t>"Invia la domanda".</a:t>
            </a:r>
            <a:endParaRPr lang="it-IT"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Rettangolo 141"/>
          <p:cNvSpPr/>
          <p:nvPr/>
        </p:nvSpPr>
        <p:spPr>
          <a:xfrm>
            <a:off x="1260000" y="1260000"/>
            <a:ext cx="7378920" cy="601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1800" b="1" strike="noStrike" spc="-1">
                <a:solidFill>
                  <a:srgbClr val="000000"/>
                </a:solidFill>
                <a:latin typeface="Arial"/>
                <a:ea typeface="DejaVu Sans"/>
              </a:rPr>
              <a:t>ESAMINIAMO NEL DETTAGLIO IL MODULO DI ISCRIZIONE</a:t>
            </a:r>
            <a:endParaRPr lang="it-IT" sz="1800" b="0" strike="noStrike" spc="-1">
              <a:latin typeface="Arial"/>
            </a:endParaRPr>
          </a:p>
          <a:p>
            <a:pPr>
              <a:lnSpc>
                <a:spcPct val="100000"/>
              </a:lnSpc>
            </a:pPr>
            <a:endParaRPr lang="it-IT"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Google Shape;202;p31"/>
          <p:cNvSpPr/>
          <p:nvPr/>
        </p:nvSpPr>
        <p:spPr>
          <a:xfrm>
            <a:off x="382680" y="554760"/>
            <a:ext cx="8225640" cy="1139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3600" b="0" strike="noStrike" spc="-1">
                <a:solidFill>
                  <a:srgbClr val="FF0000"/>
                </a:solidFill>
                <a:latin typeface="Calibri"/>
                <a:ea typeface="Calibri"/>
              </a:rPr>
              <a:t>ORGANIZZAZIONE DEL TEMPO-SCUOLA</a:t>
            </a:r>
            <a:endParaRPr lang="it-IT" sz="3600" b="0" strike="noStrike" spc="-1">
              <a:latin typeface="Arial"/>
            </a:endParaRPr>
          </a:p>
        </p:txBody>
      </p:sp>
      <p:sp>
        <p:nvSpPr>
          <p:cNvPr id="180" name="Google Shape;203;p31"/>
          <p:cNvSpPr/>
          <p:nvPr/>
        </p:nvSpPr>
        <p:spPr>
          <a:xfrm>
            <a:off x="150840" y="1428120"/>
            <a:ext cx="8751240" cy="5186880"/>
          </a:xfrm>
          <a:prstGeom prst="rect">
            <a:avLst/>
          </a:prstGeom>
          <a:solidFill>
            <a:schemeClr val="accent3">
              <a:lumMod val="40000"/>
              <a:lumOff val="60000"/>
            </a:schemeClr>
          </a:soli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39120">
              <a:lnSpc>
                <a:spcPct val="90000"/>
              </a:lnSpc>
              <a:spcBef>
                <a:spcPts val="544"/>
              </a:spcBef>
              <a:buClr>
                <a:srgbClr val="000000"/>
              </a:buClr>
              <a:buFont typeface="Arial"/>
              <a:buChar char="•"/>
            </a:pPr>
            <a:r>
              <a:rPr lang="it-IT" sz="2720" b="0" strike="noStrike" spc="-1">
                <a:solidFill>
                  <a:srgbClr val="000000"/>
                </a:solidFill>
                <a:latin typeface="Calibri"/>
                <a:ea typeface="Calibri"/>
              </a:rPr>
              <a:t>Le lezioni si svolgono in 30 ore settimanali per le classi a tempo ordinario</a:t>
            </a:r>
            <a:endParaRPr lang="it-IT" sz="2720" b="0" strike="noStrike" spc="-1">
              <a:latin typeface="Arial"/>
            </a:endParaRPr>
          </a:p>
          <a:p>
            <a:pPr>
              <a:lnSpc>
                <a:spcPct val="90000"/>
              </a:lnSpc>
              <a:spcBef>
                <a:spcPts val="544"/>
              </a:spcBef>
              <a:tabLst>
                <a:tab pos="0" algn="l"/>
              </a:tabLst>
            </a:pPr>
            <a:r>
              <a:rPr lang="it-IT" sz="2720" b="0" strike="noStrike" spc="-1">
                <a:solidFill>
                  <a:srgbClr val="000000"/>
                </a:solidFill>
                <a:latin typeface="Calibri"/>
                <a:ea typeface="Calibri"/>
              </a:rPr>
              <a:t>     Orario delle lezioni:</a:t>
            </a:r>
            <a:endParaRPr lang="it-IT" sz="2720" b="0" strike="noStrike" spc="-1">
              <a:latin typeface="Arial"/>
            </a:endParaRPr>
          </a:p>
          <a:p>
            <a:pPr>
              <a:lnSpc>
                <a:spcPct val="90000"/>
              </a:lnSpc>
              <a:spcBef>
                <a:spcPts val="544"/>
              </a:spcBef>
              <a:tabLst>
                <a:tab pos="0" algn="l"/>
              </a:tabLst>
            </a:pPr>
            <a:r>
              <a:rPr lang="it-IT" sz="2720" b="0" strike="noStrike" spc="-1">
                <a:solidFill>
                  <a:srgbClr val="000000"/>
                </a:solidFill>
                <a:latin typeface="Calibri"/>
                <a:ea typeface="Calibri"/>
              </a:rPr>
              <a:t>    da Lunedì a Venerdì 8:00- 14:00 tempo scuola ordinario.</a:t>
            </a:r>
            <a:endParaRPr lang="it-IT" sz="2720" b="0" strike="noStrike" spc="-1">
              <a:latin typeface="Arial"/>
            </a:endParaRPr>
          </a:p>
          <a:p>
            <a:pPr>
              <a:lnSpc>
                <a:spcPct val="90000"/>
              </a:lnSpc>
              <a:spcBef>
                <a:spcPts val="544"/>
              </a:spcBef>
              <a:tabLst>
                <a:tab pos="0" algn="l"/>
              </a:tabLst>
            </a:pPr>
            <a:r>
              <a:rPr lang="it-IT" sz="2720" b="0" strike="noStrike" spc="-1">
                <a:solidFill>
                  <a:srgbClr val="000000"/>
                </a:solidFill>
                <a:latin typeface="Calibri"/>
                <a:ea typeface="Calibri"/>
              </a:rPr>
              <a:t>    </a:t>
            </a:r>
            <a:endParaRPr lang="it-IT" sz="2720" b="0" strike="noStrike" spc="-1">
              <a:latin typeface="Arial"/>
            </a:endParaRPr>
          </a:p>
          <a:p>
            <a:pPr>
              <a:lnSpc>
                <a:spcPct val="90000"/>
              </a:lnSpc>
              <a:spcBef>
                <a:spcPts val="544"/>
              </a:spcBef>
              <a:tabLst>
                <a:tab pos="0" algn="l"/>
              </a:tabLst>
            </a:pPr>
            <a:endParaRPr lang="it-IT" sz="2720" b="0" strike="noStrike" spc="-1">
              <a:latin typeface="Arial"/>
            </a:endParaRPr>
          </a:p>
          <a:p>
            <a:pPr marL="343080" indent="-166320">
              <a:lnSpc>
                <a:spcPct val="90000"/>
              </a:lnSpc>
              <a:spcBef>
                <a:spcPts val="544"/>
              </a:spcBef>
              <a:tabLst>
                <a:tab pos="0" algn="l"/>
              </a:tabLst>
            </a:pPr>
            <a:endParaRPr lang="it-IT" sz="2720" b="0" strike="noStrike" spc="-1">
              <a:latin typeface="Arial"/>
            </a:endParaRPr>
          </a:p>
        </p:txBody>
      </p:sp>
      <p:pic>
        <p:nvPicPr>
          <p:cNvPr id="181" name="Immagine 1"/>
          <p:cNvPicPr/>
          <p:nvPr/>
        </p:nvPicPr>
        <p:blipFill>
          <a:blip r:embed="rId2"/>
          <a:stretch/>
        </p:blipFill>
        <p:spPr>
          <a:xfrm>
            <a:off x="7991640" y="5770440"/>
            <a:ext cx="910440" cy="844560"/>
          </a:xfrm>
          <a:prstGeom prst="rect">
            <a:avLst/>
          </a:prstGeom>
          <a:ln w="0">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Titolo 1"/>
          <p:cNvSpPr/>
          <p:nvPr/>
        </p:nvSpPr>
        <p:spPr>
          <a:xfrm>
            <a:off x="117720" y="128880"/>
            <a:ext cx="8906040" cy="1076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it-IT" sz="2800" b="1" strike="noStrike" spc="-1">
                <a:solidFill>
                  <a:srgbClr val="000000"/>
                </a:solidFill>
                <a:latin typeface="Calibri"/>
                <a:ea typeface="Calibri"/>
              </a:rPr>
              <a:t>Iscrizioni scuola 2024/25, dal 31 maggio al 30 giugno scelta delle attività alternative all’insegnamento di Religione</a:t>
            </a:r>
            <a:endParaRPr lang="it-IT" sz="2800" b="0" strike="noStrike" spc="-1">
              <a:latin typeface="Arial"/>
            </a:endParaRPr>
          </a:p>
        </p:txBody>
      </p:sp>
      <p:sp>
        <p:nvSpPr>
          <p:cNvPr id="183" name="Segnaposto testo 2"/>
          <p:cNvSpPr/>
          <p:nvPr/>
        </p:nvSpPr>
        <p:spPr>
          <a:xfrm>
            <a:off x="235440" y="1302480"/>
            <a:ext cx="8447400" cy="5343840"/>
          </a:xfrm>
          <a:prstGeom prst="rect">
            <a:avLst/>
          </a:prstGeom>
          <a:gradFill rotWithShape="0">
            <a:gsLst>
              <a:gs pos="0">
                <a:srgbClr val="FEF8F3"/>
              </a:gs>
              <a:gs pos="100000">
                <a:srgbClr val="F7C294"/>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39120">
              <a:lnSpc>
                <a:spcPct val="100000"/>
              </a:lnSpc>
              <a:spcBef>
                <a:spcPts val="360"/>
              </a:spcBef>
              <a:buClr>
                <a:srgbClr val="000000"/>
              </a:buClr>
              <a:buFont typeface="Arial"/>
              <a:buChar char="•"/>
            </a:pPr>
            <a:r>
              <a:rPr lang="it-IT" sz="2400" b="0" strike="noStrike" spc="-1">
                <a:solidFill>
                  <a:srgbClr val="000000"/>
                </a:solidFill>
                <a:latin typeface="Calibri"/>
                <a:ea typeface="Calibri"/>
              </a:rPr>
              <a:t>Tra il 31 maggio e il 30 giugno 2024, coloro che hanno scelto di non avvalersi dell’insegnamento della religione cattolica, manifestano le preferenze rispetto alle diverse tipologie di attività secondo le modalità previste, ovvero:</a:t>
            </a:r>
            <a:endParaRPr lang="it-IT" sz="2400" b="0" strike="noStrike" spc="-1">
              <a:latin typeface="Arial"/>
            </a:endParaRPr>
          </a:p>
          <a:p>
            <a:pPr marL="457200" indent="-339120">
              <a:lnSpc>
                <a:spcPct val="100000"/>
              </a:lnSpc>
              <a:spcBef>
                <a:spcPts val="360"/>
              </a:spcBef>
              <a:buClr>
                <a:srgbClr val="000000"/>
              </a:buClr>
              <a:buFont typeface="Arial"/>
              <a:buChar char="•"/>
            </a:pPr>
            <a:r>
              <a:rPr lang="it-IT" sz="2400" b="0" strike="noStrike" spc="-1">
                <a:solidFill>
                  <a:srgbClr val="000000"/>
                </a:solidFill>
                <a:latin typeface="Calibri"/>
                <a:ea typeface="Calibri"/>
              </a:rPr>
              <a:t>attività didattiche e formative (la scuola dispone di un progetto verticale)</a:t>
            </a:r>
            <a:endParaRPr lang="it-IT" sz="2400" b="0" strike="noStrike" spc="-1">
              <a:latin typeface="Arial"/>
            </a:endParaRPr>
          </a:p>
          <a:p>
            <a:pPr marL="457200" indent="-339120">
              <a:lnSpc>
                <a:spcPct val="100000"/>
              </a:lnSpc>
              <a:spcBef>
                <a:spcPts val="360"/>
              </a:spcBef>
              <a:buClr>
                <a:srgbClr val="000000"/>
              </a:buClr>
              <a:buFont typeface="Arial"/>
              <a:buChar char="•"/>
            </a:pPr>
            <a:r>
              <a:rPr lang="it-IT" sz="2400" b="0" strike="noStrike" spc="-1">
                <a:solidFill>
                  <a:srgbClr val="000000"/>
                </a:solidFill>
                <a:latin typeface="Calibri"/>
                <a:ea typeface="Calibri"/>
              </a:rPr>
              <a:t>attività di studio e/o di ricerca individuale con assistenza di personale docente;</a:t>
            </a:r>
            <a:endParaRPr lang="it-IT" sz="2400" b="0" strike="noStrike" spc="-1">
              <a:latin typeface="Arial"/>
            </a:endParaRPr>
          </a:p>
          <a:p>
            <a:pPr marL="457200" indent="-339120">
              <a:lnSpc>
                <a:spcPct val="100000"/>
              </a:lnSpc>
              <a:spcBef>
                <a:spcPts val="360"/>
              </a:spcBef>
              <a:buClr>
                <a:srgbClr val="000000"/>
              </a:buClr>
              <a:buFont typeface="Arial"/>
              <a:buChar char="•"/>
            </a:pPr>
            <a:r>
              <a:rPr lang="it-IT" sz="2400" b="0" strike="noStrike" spc="-1">
                <a:solidFill>
                  <a:srgbClr val="000000"/>
                </a:solidFill>
                <a:latin typeface="Calibri"/>
                <a:ea typeface="Calibri"/>
              </a:rPr>
              <a:t>non frequenza della scuola nelle ore di insegnamento della religione cattolica.</a:t>
            </a:r>
            <a:endParaRPr lang="it-IT" sz="2400" b="0" strike="noStrike" spc="-1">
              <a:latin typeface="Arial"/>
            </a:endParaRPr>
          </a:p>
          <a:p>
            <a:pPr marL="457200" indent="-339120">
              <a:lnSpc>
                <a:spcPct val="100000"/>
              </a:lnSpc>
              <a:spcBef>
                <a:spcPts val="360"/>
              </a:spcBef>
              <a:buClr>
                <a:srgbClr val="000000"/>
              </a:buClr>
              <a:buFont typeface="Arial"/>
              <a:buChar char="•"/>
            </a:pPr>
            <a:r>
              <a:rPr lang="it-IT" sz="2400" b="0" strike="noStrike" spc="-1">
                <a:solidFill>
                  <a:srgbClr val="000000"/>
                </a:solidFill>
                <a:latin typeface="Calibri"/>
                <a:ea typeface="Calibri"/>
              </a:rPr>
              <a:t>La scelta delle attività alternative alla religione potrà essere effettuata in una apposita sezione di "Iscrizioni on line" nel periodo 31 maggio 2024 - 30 giugno 2024, accedendo con le stesse credenziali.</a:t>
            </a:r>
            <a:endParaRPr lang="it-IT"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Google Shape;153;p24"/>
          <p:cNvSpPr/>
          <p:nvPr/>
        </p:nvSpPr>
        <p:spPr>
          <a:xfrm>
            <a:off x="1310040" y="82080"/>
            <a:ext cx="6316200" cy="689040"/>
          </a:xfrm>
          <a:prstGeom prst="rect">
            <a:avLst/>
          </a:pr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3600" b="0" strike="noStrike" spc="-1">
                <a:solidFill>
                  <a:srgbClr val="000000"/>
                </a:solidFill>
                <a:latin typeface="Calibri"/>
                <a:ea typeface="Calibri"/>
              </a:rPr>
              <a:t>ALCUNE INFORMAZIONI UTILI</a:t>
            </a:r>
            <a:endParaRPr lang="it-IT" sz="3600" b="0" strike="noStrike" spc="-1">
              <a:latin typeface="Arial"/>
            </a:endParaRPr>
          </a:p>
        </p:txBody>
      </p:sp>
      <p:sp>
        <p:nvSpPr>
          <p:cNvPr id="185" name="Google Shape;154;p24_1"/>
          <p:cNvSpPr/>
          <p:nvPr/>
        </p:nvSpPr>
        <p:spPr>
          <a:xfrm>
            <a:off x="182880" y="691200"/>
            <a:ext cx="8776080" cy="6073920"/>
          </a:xfrm>
          <a:prstGeom prst="rect">
            <a:avLst/>
          </a:prstGeom>
          <a:gradFill rotWithShape="0">
            <a:gsLst>
              <a:gs pos="0">
                <a:srgbClr val="FEFCF5"/>
              </a:gs>
              <a:gs pos="100000">
                <a:srgbClr val="F6E1A2"/>
              </a:gs>
            </a:gsLst>
            <a:lin ang="5400000"/>
          </a:gradFill>
          <a:ln w="9360">
            <a:solidFill>
              <a:srgbClr val="F5913F"/>
            </a:solidFill>
            <a:round/>
          </a:ln>
          <a:effectLst>
            <a:outerShdw blurRad="39960"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80000"/>
              </a:lnSpc>
              <a:tabLst>
                <a:tab pos="0" algn="l"/>
              </a:tabLst>
            </a:pPr>
            <a:r>
              <a:rPr lang="it-IT" sz="1800" b="1" strike="noStrike" spc="-1">
                <a:solidFill>
                  <a:srgbClr val="000000"/>
                </a:solidFill>
                <a:latin typeface="Calibri"/>
                <a:ea typeface="Calibri"/>
              </a:rPr>
              <a:t>Modulo dell'Istituto </a:t>
            </a:r>
            <a:endParaRPr lang="it-IT" sz="1800" b="0" strike="noStrike" spc="-1">
              <a:latin typeface="Arial"/>
            </a:endParaRPr>
          </a:p>
          <a:p>
            <a:pPr algn="ctr">
              <a:lnSpc>
                <a:spcPct val="80000"/>
              </a:lnSpc>
              <a:spcBef>
                <a:spcPts val="320"/>
              </a:spcBef>
              <a:tabLst>
                <a:tab pos="0" algn="l"/>
              </a:tabLst>
            </a:pPr>
            <a:r>
              <a:rPr lang="it-IT" sz="1800" b="1" strike="noStrike" spc="-1">
                <a:solidFill>
                  <a:srgbClr val="000000"/>
                </a:solidFill>
                <a:latin typeface="Calibri"/>
                <a:ea typeface="Calibri"/>
              </a:rPr>
              <a:t>IC DI ROBBIO scuola</a:t>
            </a:r>
            <a:endParaRPr lang="it-IT" sz="1800" b="0" strike="noStrike" spc="-1">
              <a:latin typeface="Arial"/>
            </a:endParaRPr>
          </a:p>
          <a:p>
            <a:pPr algn="ctr">
              <a:lnSpc>
                <a:spcPct val="80000"/>
              </a:lnSpc>
              <a:spcBef>
                <a:spcPts val="320"/>
              </a:spcBef>
              <a:tabLst>
                <a:tab pos="0" algn="l"/>
              </a:tabLst>
            </a:pPr>
            <a:r>
              <a:rPr lang="it-IT" sz="1800" b="1" strike="noStrike" spc="-1">
                <a:solidFill>
                  <a:srgbClr val="000000"/>
                </a:solidFill>
                <a:latin typeface="Calibri"/>
                <a:ea typeface="Calibri"/>
              </a:rPr>
              <a:t>PVMM………. – «………...»</a:t>
            </a:r>
            <a:endParaRPr lang="it-IT" sz="1800" b="0" strike="noStrike" spc="-1">
              <a:latin typeface="Arial"/>
            </a:endParaRPr>
          </a:p>
          <a:p>
            <a:pPr algn="ctr">
              <a:lnSpc>
                <a:spcPct val="80000"/>
              </a:lnSpc>
              <a:spcBef>
                <a:spcPts val="320"/>
              </a:spcBef>
              <a:tabLst>
                <a:tab pos="0" algn="l"/>
              </a:tabLst>
            </a:pPr>
            <a:r>
              <a:rPr lang="it-IT" sz="1800" b="1" strike="noStrike" spc="-1">
                <a:solidFill>
                  <a:srgbClr val="000000"/>
                </a:solidFill>
                <a:latin typeface="Calibri"/>
                <a:ea typeface="Calibri"/>
              </a:rPr>
              <a:t>Domanda di iscrizione al primo anno  della scuola  Primaria </a:t>
            </a:r>
            <a:endParaRPr lang="it-IT" sz="1800" b="0" strike="noStrike" spc="-1">
              <a:latin typeface="Arial"/>
            </a:endParaRPr>
          </a:p>
          <a:p>
            <a:pPr algn="ctr">
              <a:lnSpc>
                <a:spcPct val="80000"/>
              </a:lnSpc>
              <a:spcBef>
                <a:spcPts val="320"/>
              </a:spcBef>
              <a:tabLst>
                <a:tab pos="0" algn="l"/>
              </a:tabLst>
            </a:pPr>
            <a:r>
              <a:rPr lang="it-IT" sz="1800" b="1" strike="noStrike" spc="-1">
                <a:solidFill>
                  <a:srgbClr val="000000"/>
                </a:solidFill>
                <a:latin typeface="Calibri"/>
                <a:ea typeface="Calibri"/>
              </a:rPr>
              <a:t>Anno Scolastico 2024/25	</a:t>
            </a:r>
            <a:endParaRPr lang="it-IT" sz="1800" b="0" strike="noStrike" spc="-1">
              <a:latin typeface="Arial"/>
            </a:endParaRPr>
          </a:p>
          <a:p>
            <a:pPr>
              <a:lnSpc>
                <a:spcPct val="80000"/>
              </a:lnSpc>
              <a:spcBef>
                <a:spcPts val="320"/>
              </a:spcBef>
              <a:tabLst>
                <a:tab pos="0" algn="l"/>
              </a:tabLst>
            </a:pPr>
            <a:r>
              <a:rPr lang="it-IT" sz="1800" b="1" strike="noStrike" spc="-1">
                <a:solidFill>
                  <a:srgbClr val="000000"/>
                </a:solidFill>
                <a:latin typeface="Calibri"/>
                <a:ea typeface="Calibri"/>
              </a:rPr>
              <a:t>Nota al Trattamento dei Dati Personali	</a:t>
            </a:r>
            <a:endParaRPr lang="it-IT" sz="1800" b="0" strike="noStrike" spc="-1">
              <a:latin typeface="Arial"/>
            </a:endParaRPr>
          </a:p>
          <a:p>
            <a:pPr marL="343080" indent="-339480">
              <a:lnSpc>
                <a:spcPct val="80000"/>
              </a:lnSpc>
              <a:spcBef>
                <a:spcPts val="360"/>
              </a:spcBef>
              <a:buClr>
                <a:srgbClr val="000000"/>
              </a:buClr>
              <a:buFont typeface="Arial"/>
              <a:buChar char="•"/>
              <a:tabLst>
                <a:tab pos="0" algn="l"/>
              </a:tabLst>
            </a:pPr>
            <a:r>
              <a:rPr lang="it-IT" sz="1800" b="0" strike="noStrike" spc="-1">
                <a:solidFill>
                  <a:srgbClr val="000000"/>
                </a:solidFill>
                <a:latin typeface="Calibri"/>
                <a:ea typeface="Calibri"/>
              </a:rPr>
              <a:t>Informativa sul trattamento dei dati personali</a:t>
            </a:r>
            <a:endParaRPr lang="it-IT" sz="1800" b="0" strike="noStrike" spc="-1">
              <a:latin typeface="Arial"/>
            </a:endParaRPr>
          </a:p>
          <a:p>
            <a:pPr marL="343080" indent="-288360">
              <a:lnSpc>
                <a:spcPct val="80000"/>
              </a:lnSpc>
              <a:spcBef>
                <a:spcPts val="159"/>
              </a:spcBef>
              <a:tabLst>
                <a:tab pos="0" algn="l"/>
              </a:tabLst>
            </a:pPr>
            <a:endParaRPr lang="it-IT" sz="1800" b="0" strike="noStrike" spc="-1">
              <a:latin typeface="Arial"/>
            </a:endParaRPr>
          </a:p>
          <a:p>
            <a:pPr marL="343080" indent="-288360">
              <a:lnSpc>
                <a:spcPct val="80000"/>
              </a:lnSpc>
              <a:spcBef>
                <a:spcPts val="320"/>
              </a:spcBef>
              <a:tabLst>
                <a:tab pos="0" algn="l"/>
              </a:tabLst>
            </a:pPr>
            <a:r>
              <a:rPr lang="it-IT" sz="1800" b="0" strike="noStrike" spc="-1">
                <a:solidFill>
                  <a:srgbClr val="000000"/>
                </a:solidFill>
                <a:latin typeface="Calibri"/>
                <a:ea typeface="Calibri"/>
              </a:rPr>
              <a:t>(Art. 13 del d. lgs. 30 giugno 2003, n. 196 e del Regolamento Europeo 6792016 ,  recante "Codice in materia di protezione dei dati personali")  ……………	</a:t>
            </a:r>
            <a:endParaRPr lang="it-IT" sz="1800" b="0" strike="noStrike" spc="-1">
              <a:latin typeface="Arial"/>
            </a:endParaRPr>
          </a:p>
          <a:p>
            <a:pPr marL="343080" indent="-288360">
              <a:lnSpc>
                <a:spcPct val="80000"/>
              </a:lnSpc>
              <a:spcBef>
                <a:spcPts val="479"/>
              </a:spcBef>
              <a:tabLst>
                <a:tab pos="0" algn="l"/>
              </a:tabLst>
            </a:pPr>
            <a:r>
              <a:rPr lang="it-IT" sz="1800" b="1" strike="noStrike" spc="-1">
                <a:solidFill>
                  <a:srgbClr val="000000"/>
                </a:solidFill>
                <a:latin typeface="Calibri"/>
                <a:ea typeface="Calibri"/>
              </a:rPr>
              <a:t>Presa Visione</a:t>
            </a:r>
            <a:endParaRPr lang="it-IT" sz="1800" b="0" strike="noStrike" spc="-1">
              <a:latin typeface="Arial"/>
            </a:endParaRPr>
          </a:p>
          <a:p>
            <a:pPr marL="343080" indent="-288360">
              <a:lnSpc>
                <a:spcPct val="80000"/>
              </a:lnSpc>
              <a:spcBef>
                <a:spcPts val="360"/>
              </a:spcBef>
              <a:tabLst>
                <a:tab pos="0" algn="l"/>
              </a:tabLst>
            </a:pPr>
            <a:r>
              <a:rPr lang="it-IT" sz="1800" b="0" strike="noStrike" spc="-1">
                <a:solidFill>
                  <a:srgbClr val="000000"/>
                </a:solidFill>
                <a:latin typeface="Calibri"/>
                <a:ea typeface="Calibri"/>
              </a:rPr>
              <a:t>	</a:t>
            </a:r>
            <a:endParaRPr lang="it-IT" sz="1800" b="0" strike="noStrike" spc="-1">
              <a:latin typeface="Arial"/>
            </a:endParaRPr>
          </a:p>
          <a:p>
            <a:pPr marL="343080" indent="-339480">
              <a:lnSpc>
                <a:spcPct val="80000"/>
              </a:lnSpc>
              <a:spcBef>
                <a:spcPts val="360"/>
              </a:spcBef>
              <a:buClr>
                <a:srgbClr val="000000"/>
              </a:buClr>
              <a:buFont typeface="Arial"/>
              <a:buChar char="•"/>
              <a:tabLst>
                <a:tab pos="0" algn="l"/>
              </a:tabLst>
            </a:pPr>
            <a:r>
              <a:rPr lang="it-IT" sz="1800" b="0" strike="noStrike" spc="-1">
                <a:solidFill>
                  <a:srgbClr val="000000"/>
                </a:solidFill>
                <a:latin typeface="Calibri"/>
                <a:ea typeface="Calibri"/>
              </a:rPr>
              <a:t>INFORMATIVA SULLA RESPONSABILITA' GENITORIALE	</a:t>
            </a:r>
            <a:endParaRPr lang="it-IT" sz="1800" b="0" strike="noStrike" spc="-1">
              <a:latin typeface="Arial"/>
            </a:endParaRPr>
          </a:p>
          <a:p>
            <a:pPr>
              <a:lnSpc>
                <a:spcPct val="80000"/>
              </a:lnSpc>
              <a:spcBef>
                <a:spcPts val="320"/>
              </a:spcBef>
              <a:tabLst>
                <a:tab pos="0" algn="l"/>
              </a:tabLst>
            </a:pPr>
            <a:r>
              <a:rPr lang="it-IT" sz="1800" b="0" strike="noStrike" spc="-1">
                <a:solidFill>
                  <a:srgbClr val="000000"/>
                </a:solidFill>
                <a:latin typeface="Calibri"/>
                <a:ea typeface="Calibri"/>
              </a:rPr>
              <a:t>                 modulo on line recepisce le nuove disposizioni contenute nel decreto legislativo 28 dicembre 2013, n. 154 che ha apportato modifiche al codice civile in tema di filiazione. Si riportano di seguito le specifiche disposizioni concernenti la responsabilità genitoriale………………………</a:t>
            </a:r>
            <a:endParaRPr lang="it-IT" sz="1800" b="0" strike="noStrike" spc="-1">
              <a:latin typeface="Arial"/>
            </a:endParaRPr>
          </a:p>
          <a:p>
            <a:pPr>
              <a:lnSpc>
                <a:spcPct val="80000"/>
              </a:lnSpc>
              <a:spcBef>
                <a:spcPts val="400"/>
              </a:spcBef>
              <a:tabLst>
                <a:tab pos="0" algn="l"/>
              </a:tabLst>
            </a:pPr>
            <a:r>
              <a:rPr lang="it-IT" sz="1800" b="1" strike="noStrike" spc="-1">
                <a:solidFill>
                  <a:srgbClr val="000000"/>
                </a:solidFill>
                <a:latin typeface="Calibri"/>
                <a:ea typeface="Calibri"/>
              </a:rPr>
              <a:t>Pertanto dichiaro di aver effettuato la scelta nell'osservanza delle norme del codice civile sopra richiamate in materia di responsabilità genitoriale.	</a:t>
            </a:r>
            <a:endParaRPr lang="it-IT" sz="1800" b="0" strike="noStrike" spc="-1">
              <a:latin typeface="Arial"/>
            </a:endParaRPr>
          </a:p>
          <a:p>
            <a:pPr>
              <a:lnSpc>
                <a:spcPct val="80000"/>
              </a:lnSpc>
              <a:spcBef>
                <a:spcPts val="400"/>
              </a:spcBef>
              <a:tabLst>
                <a:tab pos="0" algn="l"/>
              </a:tabLst>
            </a:pPr>
            <a:r>
              <a:rPr lang="it-IT" sz="1800" b="0" strike="noStrike" spc="-1">
                <a:solidFill>
                  <a:srgbClr val="000000"/>
                </a:solidFill>
                <a:latin typeface="Calibri"/>
                <a:ea typeface="Calibri"/>
              </a:rPr>
              <a:t>La compilazione del presente modulo di domanda d'iscrizione avviene secondo le disposizioni previste dal D.P.R. 28 dicembre 2000, n. 445, "TESTO UNICO DELLE DISPOSIZIONI LEGISLATIVE E REGOLAMENTARI IN MATERIA DI DOCUMENTAZIONE AMMINISTRATIVA", come modificato dall'articolo 15 della legge 12 novembre 2011, n.183.</a:t>
            </a:r>
            <a:r>
              <a:rPr lang="it-IT" sz="2000" b="0" strike="noStrike" spc="-1">
                <a:solidFill>
                  <a:srgbClr val="000000"/>
                </a:solidFill>
                <a:latin typeface="Calibri"/>
                <a:ea typeface="Calibri"/>
              </a:rPr>
              <a:t>	</a:t>
            </a:r>
            <a:r>
              <a:rPr lang="it-IT" sz="800" b="0" strike="noStrike" spc="-1">
                <a:solidFill>
                  <a:srgbClr val="000000"/>
                </a:solidFill>
                <a:latin typeface="Calibri"/>
                <a:ea typeface="Calibri"/>
              </a:rPr>
              <a:t>	</a:t>
            </a:r>
            <a:endParaRPr lang="it-IT" sz="800" b="0" strike="noStrike" spc="-1">
              <a:latin typeface="Arial"/>
            </a:endParaRPr>
          </a:p>
        </p:txBody>
      </p:sp>
      <p:sp>
        <p:nvSpPr>
          <p:cNvPr id="186" name="Google Shape;155;p24_1"/>
          <p:cNvSpPr/>
          <p:nvPr/>
        </p:nvSpPr>
        <p:spPr>
          <a:xfrm>
            <a:off x="1729080" y="3214440"/>
            <a:ext cx="284400" cy="212400"/>
          </a:xfrm>
          <a:prstGeom prst="rect">
            <a:avLst/>
          </a:prstGeom>
          <a:solidFill>
            <a:schemeClr val="lt1"/>
          </a:solidFill>
          <a:ln w="25400">
            <a:solidFill>
              <a:srgbClr val="395E89"/>
            </a:solidFill>
            <a:round/>
          </a:ln>
        </p:spPr>
        <p:style>
          <a:lnRef idx="0">
            <a:scrgbClr r="0" g="0" b="0"/>
          </a:lnRef>
          <a:fillRef idx="0">
            <a:scrgbClr r="0" g="0" b="0"/>
          </a:fillRef>
          <a:effectRef idx="0">
            <a:scrgbClr r="0" g="0" b="0"/>
          </a:effectRef>
          <a:fontRef idx="minor"/>
        </p:style>
      </p:sp>
      <p:sp>
        <p:nvSpPr>
          <p:cNvPr id="187" name="Google Shape;156;p24_1"/>
          <p:cNvSpPr/>
          <p:nvPr/>
        </p:nvSpPr>
        <p:spPr>
          <a:xfrm>
            <a:off x="5831640" y="5203800"/>
            <a:ext cx="284400" cy="212400"/>
          </a:xfrm>
          <a:prstGeom prst="rect">
            <a:avLst/>
          </a:prstGeom>
          <a:solidFill>
            <a:schemeClr val="lt1"/>
          </a:solidFill>
          <a:ln w="25400">
            <a:solidFill>
              <a:srgbClr val="395E89"/>
            </a:solidFill>
            <a:round/>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EFCF5"/>
            </a:gs>
            <a:gs pos="100000">
              <a:srgbClr val="F6E1A2"/>
            </a:gs>
          </a:gsLst>
          <a:lin ang="5400000"/>
        </a:gradFill>
        <a:effectLst/>
      </p:bgPr>
    </p:bg>
    <p:spTree>
      <p:nvGrpSpPr>
        <p:cNvPr id="1" name=""/>
        <p:cNvGrpSpPr/>
        <p:nvPr/>
      </p:nvGrpSpPr>
      <p:grpSpPr>
        <a:xfrm>
          <a:off x="0" y="0"/>
          <a:ext cx="0" cy="0"/>
          <a:chOff x="0" y="0"/>
          <a:chExt cx="0" cy="0"/>
        </a:xfrm>
      </p:grpSpPr>
      <p:sp>
        <p:nvSpPr>
          <p:cNvPr id="188" name="Google Shape;161;p25"/>
          <p:cNvSpPr/>
          <p:nvPr/>
        </p:nvSpPr>
        <p:spPr>
          <a:xfrm>
            <a:off x="2211120" y="195840"/>
            <a:ext cx="4719960" cy="329040"/>
          </a:xfrm>
          <a:prstGeom prst="rect">
            <a:avLst/>
          </a:pr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2880" b="0" strike="noStrike" spc="-1">
                <a:solidFill>
                  <a:srgbClr val="000000"/>
                </a:solidFill>
                <a:latin typeface="Calibri"/>
                <a:ea typeface="Calibri"/>
              </a:rPr>
              <a:t>ALCUNE INFORMAZIONI UTILI</a:t>
            </a:r>
            <a:endParaRPr lang="it-IT" sz="2880" b="0" strike="noStrike" spc="-1">
              <a:latin typeface="Arial"/>
            </a:endParaRPr>
          </a:p>
        </p:txBody>
      </p:sp>
      <p:sp>
        <p:nvSpPr>
          <p:cNvPr id="189" name="Google Shape;162;p25_1"/>
          <p:cNvSpPr/>
          <p:nvPr/>
        </p:nvSpPr>
        <p:spPr>
          <a:xfrm>
            <a:off x="113400" y="527040"/>
            <a:ext cx="8915040" cy="6114240"/>
          </a:xfrm>
          <a:prstGeom prst="rect">
            <a:avLst/>
          </a:prstGeom>
          <a:gradFill rotWithShape="0">
            <a:gsLst>
              <a:gs pos="0">
                <a:srgbClr val="FEFCF5"/>
              </a:gs>
              <a:gs pos="100000">
                <a:srgbClr val="F6E1A2"/>
              </a:gs>
            </a:gsLst>
            <a:lin ang="5400000"/>
          </a:gradFill>
          <a:ln w="9360">
            <a:solidFill>
              <a:srgbClr val="F5913F"/>
            </a:solidFill>
            <a:round/>
          </a:ln>
          <a:effectLst>
            <a:outerShdw blurRad="39960"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tabLst>
                <a:tab pos="0" algn="l"/>
              </a:tabLst>
            </a:pPr>
            <a:r>
              <a:rPr lang="it-IT" sz="1900" b="0" strike="noStrike" spc="-1">
                <a:solidFill>
                  <a:srgbClr val="000000"/>
                </a:solidFill>
                <a:latin typeface="Calibri"/>
                <a:ea typeface="Calibri"/>
              </a:rPr>
              <a:t>Il Sottoscritto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Cognome *___________________________________________</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Nome *	__________________________________________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Data nascita *____________Cittadinanza *	________Provincia *_____</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Comune o Stato estero di nascita *___________________________</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Sesso *___Codice fiscale *_____________________________________</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In qualita' di * </a:t>
            </a:r>
            <a:r>
              <a:rPr lang="it-IT" sz="1900" b="0" strike="noStrike" spc="-1">
                <a:solidFill>
                  <a:srgbClr val="000000"/>
                </a:solidFill>
                <a:latin typeface="Calibri"/>
                <a:ea typeface="Calibri"/>
              </a:rPr>
              <a:t>Genitore	Affidatario		Tutore	</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Residenza *</a:t>
            </a:r>
            <a:r>
              <a:rPr lang="it-IT" sz="1900" b="0" strike="noStrike" spc="-1">
                <a:solidFill>
                  <a:srgbClr val="000000"/>
                </a:solidFill>
                <a:latin typeface="Calibri"/>
                <a:ea typeface="Calibri"/>
              </a:rPr>
              <a:t>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indirizzo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comune		c.a.p.		prov	</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Domicilio</a:t>
            </a:r>
            <a:r>
              <a:rPr lang="it-IT" sz="1900" b="0" strike="noStrike" spc="-1">
                <a:solidFill>
                  <a:srgbClr val="000000"/>
                </a:solidFill>
                <a:latin typeface="Calibri"/>
                <a:ea typeface="Calibri"/>
              </a:rPr>
              <a:t>	(solo se diverso dalla Residenza)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indirizzo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comune		prov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c.a.p.		</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Contatti	</a:t>
            </a:r>
            <a:r>
              <a:rPr lang="it-IT" sz="1900" b="0" strike="noStrike" spc="-1">
                <a:solidFill>
                  <a:srgbClr val="000000"/>
                </a:solidFill>
                <a:latin typeface="Calibri"/>
                <a:ea typeface="Calibri"/>
              </a:rPr>
              <a:t>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recapito telefonico (rete fissa/cellulare)	Altro recapito telefonico	</a:t>
            </a:r>
            <a:endParaRPr lang="it-IT" sz="1900" b="0" strike="noStrike" spc="-1">
              <a:latin typeface="Arial"/>
            </a:endParaRPr>
          </a:p>
          <a:p>
            <a:pPr>
              <a:lnSpc>
                <a:spcPct val="100000"/>
              </a:lnSpc>
              <a:spcBef>
                <a:spcPts val="320"/>
              </a:spcBef>
              <a:tabLst>
                <a:tab pos="0" algn="l"/>
              </a:tabLst>
            </a:pPr>
            <a:r>
              <a:rPr lang="it-IT" sz="1900" b="0" strike="noStrike" spc="-1">
                <a:solidFill>
                  <a:srgbClr val="000000"/>
                </a:solidFill>
                <a:latin typeface="Calibri"/>
                <a:ea typeface="Calibri"/>
              </a:rPr>
              <a:t>indirizzo e-mail principale</a:t>
            </a:r>
            <a:r>
              <a:rPr lang="it-IT" sz="1600" b="0" strike="noStrike" spc="-1">
                <a:solidFill>
                  <a:srgbClr val="000000"/>
                </a:solidFill>
                <a:latin typeface="Calibri"/>
                <a:ea typeface="Calibri"/>
              </a:rPr>
              <a:t>	</a:t>
            </a:r>
            <a:endParaRPr lang="it-IT" sz="1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 name="Figura a mano libera: forma 118"/>
          <p:cNvSpPr/>
          <p:nvPr/>
        </p:nvSpPr>
        <p:spPr>
          <a:xfrm>
            <a:off x="306720" y="671040"/>
            <a:ext cx="8657640" cy="15778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br/>
            <a:br/>
            <a:r>
              <a:rPr lang="it-IT" sz="3200" b="1" strike="noStrike" spc="-1">
                <a:solidFill>
                  <a:srgbClr val="000000"/>
                </a:solidFill>
                <a:latin typeface="Calibri"/>
                <a:ea typeface="Calibri"/>
              </a:rPr>
              <a:t>L’ISTITUTO COMPRENSIVO DI ROBBIO</a:t>
            </a:r>
            <a:br/>
            <a:r>
              <a:rPr lang="it-IT" sz="2400" b="1" strike="noStrike" spc="-1">
                <a:solidFill>
                  <a:srgbClr val="000000"/>
                </a:solidFill>
                <a:latin typeface="Calibri"/>
                <a:ea typeface="Calibri"/>
              </a:rPr>
              <a:t>dall’ a. s. 2022/’23 ha esteso i confini.</a:t>
            </a:r>
            <a:br/>
            <a:r>
              <a:rPr lang="it-IT" sz="2400" b="0" strike="noStrike" spc="-1">
                <a:solidFill>
                  <a:srgbClr val="000000"/>
                </a:solidFill>
                <a:latin typeface="Calibri"/>
                <a:ea typeface="Calibri"/>
              </a:rPr>
              <a:t>A seguito del Piano di Dimensionamento della Rete scolastica l’ IC di Robbio risulta essere costituito da 19 plessi</a:t>
            </a:r>
            <a:br/>
            <a:endParaRPr lang="it-IT" sz="2400" b="0" strike="noStrike" spc="-1">
              <a:latin typeface="Arial"/>
            </a:endParaRPr>
          </a:p>
        </p:txBody>
      </p:sp>
      <p:sp>
        <p:nvSpPr>
          <p:cNvPr id="129" name="Figura a mano libera: forma 119"/>
          <p:cNvSpPr/>
          <p:nvPr/>
        </p:nvSpPr>
        <p:spPr>
          <a:xfrm>
            <a:off x="222480" y="2550240"/>
            <a:ext cx="8826120" cy="3914280"/>
          </a:xfrm>
          <a:custGeom>
            <a:avLst/>
            <a:gdLst/>
            <a:ahLst/>
            <a:cxnLst/>
            <a:rect l="l" t="t" r="r" b="b"/>
            <a:pathLst>
              <a:path w="21600" h="21600">
                <a:moveTo>
                  <a:pt x="0" y="0"/>
                </a:moveTo>
                <a:lnTo>
                  <a:pt x="21600" y="0"/>
                </a:lnTo>
                <a:lnTo>
                  <a:pt x="21600" y="21600"/>
                </a:lnTo>
                <a:lnTo>
                  <a:pt x="0" y="21600"/>
                </a:lnTo>
                <a:lnTo>
                  <a:pt x="0" y="0"/>
                </a:lnTo>
                <a:close/>
              </a:path>
            </a:pathLst>
          </a:custGeom>
          <a:blipFill rotWithShape="0">
            <a:blip r:embed="rId2"/>
            <a:srcRect/>
            <a:tile/>
          </a:blipFill>
          <a:ln w="0">
            <a:noFill/>
          </a:ln>
          <a:effectLst>
            <a:outerShdw blurRad="150120" dist="250081" dir="8461089"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rgbClr r="0" g="0" b="0"/>
          </a:lnRef>
          <a:fillRef idx="0">
            <a:scrgbClr r="0" g="0" b="0"/>
          </a:fillRef>
          <a:effectRef idx="0">
            <a:scrgbClr r="0" g="0" b="0"/>
          </a:effectRef>
          <a:fontRef idx="minor"/>
        </p:style>
        <p:txBody>
          <a:bodyPr lIns="90000" tIns="45000" rIns="90000" bIns="45000">
            <a:noAutofit/>
            <a:scene3d>
              <a:camera prst="orthographicFront">
                <a:rot lat="0" lon="0" rev="0"/>
              </a:camera>
              <a:lightRig rig="contrasting" dir="t">
                <a:rot lat="0" lon="0" rev="1500000"/>
              </a:lightRig>
            </a:scene3d>
            <a:sp3d prstMaterial="metal">
              <a:bevelT w="88900" h="88900"/>
            </a:sp3d>
          </a:bodyPr>
          <a:lstStyle/>
          <a:p>
            <a:pPr marL="339480" indent="-166320">
              <a:lnSpc>
                <a:spcPct val="80000"/>
              </a:lnSpc>
              <a:buClr>
                <a:srgbClr val="000000"/>
              </a:buClr>
              <a:buSzPct val="114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Scuola dell’Infanzia di Robbio, Confienza e Palestro, Candia Lomellina, Castello d’Agogna e Valle Lomellina</a:t>
            </a:r>
            <a:endParaRPr lang="it-IT" sz="2800" b="0" strike="noStrike" spc="-1">
              <a:latin typeface="Arial"/>
            </a:endParaRPr>
          </a:p>
          <a:p>
            <a:pPr>
              <a:lnSpc>
                <a:spcPct val="80000"/>
              </a:lnSpc>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800" b="0" strike="noStrike" spc="-1">
              <a:latin typeface="Arial"/>
            </a:endParaRPr>
          </a:p>
          <a:p>
            <a:pPr marL="339480" indent="-166320">
              <a:lnSpc>
                <a:spcPct val="80000"/>
              </a:lnSpc>
              <a:spcBef>
                <a:spcPts val="635"/>
              </a:spcBef>
              <a:buClr>
                <a:srgbClr val="000000"/>
              </a:buClr>
              <a:buSzPct val="114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Scuole Primarie di Robbio, Confienza, Castelnovetto, Palestro, Candia Lomellina, Castello d’ Agogna, Valle Lomellina e Zeme.</a:t>
            </a:r>
            <a:endParaRPr lang="it-IT" sz="2800" b="0" strike="noStrike" spc="-1">
              <a:latin typeface="Arial"/>
            </a:endParaRPr>
          </a:p>
          <a:p>
            <a:pPr>
              <a:lnSpc>
                <a:spcPct val="80000"/>
              </a:lnSpc>
              <a:spcBef>
                <a:spcPts val="635"/>
              </a:spcBef>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2800" b="0" strike="noStrike" spc="-1">
              <a:latin typeface="Arial"/>
            </a:endParaRPr>
          </a:p>
          <a:p>
            <a:pPr marL="339480" indent="-166320">
              <a:lnSpc>
                <a:spcPct val="80000"/>
              </a:lnSpc>
              <a:spcBef>
                <a:spcPts val="635"/>
              </a:spcBef>
              <a:buClr>
                <a:srgbClr val="000000"/>
              </a:buClr>
              <a:buSzPct val="114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Scuole Secondarie I grado di Robbio, Confienza, Palestro,Candia Lomellina e Valle Lomellina.</a:t>
            </a:r>
            <a:endParaRPr lang="it-IT" sz="2800" b="0" strike="noStrike" spc="-1">
              <a:latin typeface="Arial"/>
            </a:endParaRPr>
          </a:p>
        </p:txBody>
      </p:sp>
      <p:pic>
        <p:nvPicPr>
          <p:cNvPr id="130" name="Immagine 120"/>
          <p:cNvPicPr/>
          <p:nvPr/>
        </p:nvPicPr>
        <p:blipFill>
          <a:blip r:embed="rId3"/>
          <a:stretch/>
        </p:blipFill>
        <p:spPr>
          <a:xfrm>
            <a:off x="7915320" y="6018120"/>
            <a:ext cx="767880" cy="74556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Google Shape;167;p26"/>
          <p:cNvSpPr/>
          <p:nvPr/>
        </p:nvSpPr>
        <p:spPr>
          <a:xfrm>
            <a:off x="1966680" y="168120"/>
            <a:ext cx="5208840" cy="329040"/>
          </a:xfrm>
          <a:prstGeom prst="rect">
            <a:avLst/>
          </a:pr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2880" b="0" strike="noStrike" spc="-1">
                <a:solidFill>
                  <a:srgbClr val="000000"/>
                </a:solidFill>
                <a:latin typeface="Calibri"/>
                <a:ea typeface="Calibri"/>
              </a:rPr>
              <a:t>ALCUNE INFORMAZIONI UTILI</a:t>
            </a:r>
            <a:endParaRPr lang="it-IT" sz="2880" b="0" strike="noStrike" spc="-1">
              <a:latin typeface="Arial"/>
            </a:endParaRPr>
          </a:p>
        </p:txBody>
      </p:sp>
      <p:sp>
        <p:nvSpPr>
          <p:cNvPr id="191" name="Google Shape;168;p26_1"/>
          <p:cNvSpPr/>
          <p:nvPr/>
        </p:nvSpPr>
        <p:spPr>
          <a:xfrm>
            <a:off x="454680" y="584640"/>
            <a:ext cx="8232480" cy="6037920"/>
          </a:xfrm>
          <a:prstGeom prst="rect">
            <a:avLst/>
          </a:prstGeom>
          <a:gradFill rotWithShape="0">
            <a:gsLst>
              <a:gs pos="0">
                <a:srgbClr val="FEFCF5"/>
              </a:gs>
              <a:gs pos="100000">
                <a:srgbClr val="F6E1A2"/>
              </a:gs>
            </a:gsLst>
            <a:lin ang="5400000"/>
          </a:gradFill>
          <a:ln w="9360">
            <a:solidFill>
              <a:srgbClr val="F5913F"/>
            </a:solidFill>
            <a:round/>
          </a:ln>
          <a:effectLst>
            <a:outerShdw blurRad="39960"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tabLst>
                <a:tab pos="0" algn="l"/>
              </a:tabLst>
            </a:pPr>
            <a:r>
              <a:rPr lang="it-IT" sz="1900" b="1" strike="noStrike" spc="-1">
                <a:solidFill>
                  <a:srgbClr val="000000"/>
                </a:solidFill>
                <a:latin typeface="Calibri"/>
                <a:ea typeface="Calibri"/>
              </a:rPr>
              <a:t>CHIEDE</a:t>
            </a:r>
            <a:endParaRPr lang="it-IT" sz="1900" b="0" strike="noStrike" spc="-1">
              <a:latin typeface="Arial"/>
            </a:endParaRPr>
          </a:p>
          <a:p>
            <a:pPr algn="ctr">
              <a:lnSpc>
                <a:spcPct val="100000"/>
              </a:lnSpc>
              <a:spcBef>
                <a:spcPts val="380"/>
              </a:spcBef>
              <a:tabLst>
                <a:tab pos="0" algn="l"/>
              </a:tabLst>
            </a:pPr>
            <a:r>
              <a:rPr lang="it-IT" sz="1900" b="1" strike="noStrike" spc="-1">
                <a:solidFill>
                  <a:srgbClr val="000000"/>
                </a:solidFill>
                <a:latin typeface="Calibri"/>
                <a:ea typeface="Calibri"/>
              </a:rPr>
              <a:t>L'iscrizione alla classe prima dell'Alunno/a</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Cognome * ____________________________________________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Nome *	 _________________________________________________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Data nascita *_________Cittadinanza *________Provincia * _________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Comune o Stato estero di nascita * _______________________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Sesso *	______Codice fiscale *	____________________		</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Residenza *</a:t>
            </a:r>
            <a:r>
              <a:rPr lang="it-IT" sz="1900" b="0" strike="noStrike" spc="-1">
                <a:solidFill>
                  <a:srgbClr val="000000"/>
                </a:solidFill>
                <a:latin typeface="Calibri"/>
                <a:ea typeface="Calibri"/>
              </a:rPr>
              <a:t>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Indirizzo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(solo se diversa dalla residenza del Genitore)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comune			prov	   c.a.p.		</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Domicilio</a:t>
            </a:r>
            <a:r>
              <a:rPr lang="it-IT" sz="1900" b="0" strike="noStrike" spc="-1">
                <a:solidFill>
                  <a:srgbClr val="000000"/>
                </a:solidFill>
                <a:latin typeface="Calibri"/>
                <a:ea typeface="Calibri"/>
              </a:rPr>
              <a:t>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indirizzo	</a:t>
            </a:r>
            <a:endParaRPr lang="it-IT" sz="1900" b="0" strike="noStrike" spc="-1">
              <a:latin typeface="Arial"/>
            </a:endParaRPr>
          </a:p>
          <a:p>
            <a:pPr>
              <a:lnSpc>
                <a:spcPct val="100000"/>
              </a:lnSpc>
              <a:spcBef>
                <a:spcPts val="380"/>
              </a:spcBef>
              <a:tabLst>
                <a:tab pos="0" algn="l"/>
              </a:tabLst>
            </a:pPr>
            <a:r>
              <a:rPr lang="it-IT" sz="1900" b="0" strike="noStrike" spc="-1">
                <a:solidFill>
                  <a:srgbClr val="000000"/>
                </a:solidFill>
                <a:latin typeface="Calibri"/>
                <a:ea typeface="Calibri"/>
              </a:rPr>
              <a:t>comune			prov     c.a.p.		</a:t>
            </a:r>
            <a:endParaRPr lang="it-IT" sz="1900" b="0" strike="noStrike" spc="-1">
              <a:latin typeface="Arial"/>
            </a:endParaRPr>
          </a:p>
          <a:p>
            <a:pPr>
              <a:lnSpc>
                <a:spcPct val="100000"/>
              </a:lnSpc>
              <a:spcBef>
                <a:spcPts val="380"/>
              </a:spcBef>
              <a:tabLst>
                <a:tab pos="0" algn="l"/>
              </a:tabLst>
            </a:pPr>
            <a:endParaRPr lang="it-IT" sz="1900" b="0" strike="noStrike" spc="-1">
              <a:latin typeface="Arial"/>
            </a:endParaRPr>
          </a:p>
          <a:p>
            <a:pPr>
              <a:lnSpc>
                <a:spcPct val="100000"/>
              </a:lnSpc>
              <a:spcBef>
                <a:spcPts val="561"/>
              </a:spcBef>
              <a:tabLst>
                <a:tab pos="0" algn="l"/>
              </a:tabLst>
            </a:pPr>
            <a:r>
              <a:rPr lang="it-IT" sz="2800" b="1" strike="noStrike" spc="-1">
                <a:solidFill>
                  <a:srgbClr val="000000"/>
                </a:solidFill>
                <a:latin typeface="Calibri"/>
                <a:ea typeface="Calibri"/>
              </a:rPr>
              <a:t>Scuola di provenienza (indicare il codice meccanografico  della sc. Primaria frequentata) 		 </a:t>
            </a:r>
            <a:endParaRPr lang="it-IT"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Google Shape;180;p28"/>
          <p:cNvSpPr/>
          <p:nvPr/>
        </p:nvSpPr>
        <p:spPr>
          <a:xfrm>
            <a:off x="474480" y="504000"/>
            <a:ext cx="8359560" cy="329040"/>
          </a:xfrm>
          <a:prstGeom prst="rect">
            <a:avLst/>
          </a:prstGeom>
          <a:gradFill rotWithShape="0">
            <a:gsLst>
              <a:gs pos="0">
                <a:srgbClr val="FFCFA8"/>
              </a:gs>
              <a:gs pos="100000">
                <a:srgbClr val="FFEBD9"/>
              </a:gs>
            </a:gsLst>
            <a:lin ang="162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2880" b="0" strike="noStrike" spc="-1">
                <a:solidFill>
                  <a:srgbClr val="000000"/>
                </a:solidFill>
                <a:latin typeface="Calibri"/>
                <a:ea typeface="Calibri"/>
              </a:rPr>
              <a:t>ALCUNE INFORMAZIONI UTILI</a:t>
            </a:r>
            <a:endParaRPr lang="it-IT" sz="2880" b="0" strike="noStrike" spc="-1">
              <a:latin typeface="Arial"/>
            </a:endParaRPr>
          </a:p>
        </p:txBody>
      </p:sp>
      <p:sp>
        <p:nvSpPr>
          <p:cNvPr id="193" name="Google Shape;181;p28_1"/>
          <p:cNvSpPr/>
          <p:nvPr/>
        </p:nvSpPr>
        <p:spPr>
          <a:xfrm>
            <a:off x="284760" y="995040"/>
            <a:ext cx="8739000" cy="5478120"/>
          </a:xfrm>
          <a:prstGeom prst="rect">
            <a:avLst/>
          </a:prstGeom>
          <a:gradFill rotWithShape="0">
            <a:gsLst>
              <a:gs pos="0">
                <a:srgbClr val="FEF8F3"/>
              </a:gs>
              <a:gs pos="100000">
                <a:srgbClr val="F7C294"/>
              </a:gs>
            </a:gsLst>
            <a:lin ang="5400000"/>
          </a:gradFill>
          <a:ln w="9360">
            <a:solidFill>
              <a:srgbClr val="F5913F"/>
            </a:solidFill>
            <a:round/>
          </a:ln>
          <a:effectLst>
            <a:outerShdw blurRad="39960"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tabLst>
                <a:tab pos="0" algn="l"/>
              </a:tabLst>
            </a:pPr>
            <a:r>
              <a:rPr lang="it-IT" sz="1800" b="0" strike="noStrike" spc="-1">
                <a:solidFill>
                  <a:srgbClr val="000000"/>
                </a:solidFill>
                <a:latin typeface="Calibri"/>
                <a:ea typeface="Calibri"/>
              </a:rPr>
              <a:t>	</a:t>
            </a:r>
            <a:endParaRPr lang="it-IT" sz="1800" b="0" strike="noStrike" spc="-1">
              <a:latin typeface="Arial"/>
            </a:endParaRPr>
          </a:p>
          <a:p>
            <a:pPr>
              <a:lnSpc>
                <a:spcPct val="100000"/>
              </a:lnSpc>
              <a:spcBef>
                <a:spcPts val="360"/>
              </a:spcBef>
              <a:tabLst>
                <a:tab pos="0" algn="l"/>
              </a:tabLst>
            </a:pPr>
            <a:endParaRPr lang="it-IT" sz="18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Alunno con disabilità * SI		NO	</a:t>
            </a:r>
            <a:endParaRPr lang="it-IT" sz="24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Alunno con DSA *	         SI	       NO	</a:t>
            </a:r>
            <a:endParaRPr lang="it-IT" sz="24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Alunno/a con disabilità, non autonomo che necessita di assistenza di base (AEC) *	               SI		NO	</a:t>
            </a:r>
            <a:endParaRPr lang="it-IT" sz="2400" b="0" strike="noStrike" spc="-1">
              <a:latin typeface="Arial"/>
            </a:endParaRPr>
          </a:p>
          <a:p>
            <a:pPr>
              <a:lnSpc>
                <a:spcPct val="100000"/>
              </a:lnSpc>
              <a:spcBef>
                <a:spcPts val="479"/>
              </a:spcBef>
              <a:tabLst>
                <a:tab pos="0" algn="l"/>
              </a:tabLst>
            </a:pPr>
            <a:r>
              <a:rPr lang="it-IT" sz="2400" b="1" strike="noStrike" spc="-1">
                <a:solidFill>
                  <a:srgbClr val="000000"/>
                </a:solidFill>
                <a:latin typeface="Calibri"/>
                <a:ea typeface="Calibri"/>
              </a:rPr>
              <a:t>Ai sensi della legge 104/1992 e della legge 170/2010, in caso di alunno con disabilità o disturbi specifici di apprendimento (DSA), la domanda andrà perfezionata presso la segreteria scolastica consegnando copia della certificazione in caso di disabilità o della diagnosi in caso di DSA entro 20 FEBBRAIO 2024.	</a:t>
            </a:r>
            <a:endParaRPr lang="it-IT" sz="2400" b="0" strike="noStrike" spc="-1">
              <a:latin typeface="Arial"/>
            </a:endParaRPr>
          </a:p>
          <a:p>
            <a:pPr algn="ctr">
              <a:lnSpc>
                <a:spcPct val="100000"/>
              </a:lnSpc>
              <a:spcBef>
                <a:spcPts val="380"/>
              </a:spcBef>
              <a:tabLst>
                <a:tab pos="0" algn="l"/>
              </a:tabLst>
            </a:pPr>
            <a:endParaRPr lang="it-IT"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Google Shape;208;p32"/>
          <p:cNvSpPr/>
          <p:nvPr/>
        </p:nvSpPr>
        <p:spPr>
          <a:xfrm>
            <a:off x="1884960" y="140040"/>
            <a:ext cx="5102280" cy="329040"/>
          </a:xfrm>
          <a:prstGeom prst="rect">
            <a:avLst/>
          </a:prstGeom>
          <a:gradFill rotWithShape="0">
            <a:gsLst>
              <a:gs pos="0">
                <a:srgbClr val="FFCFA8"/>
              </a:gs>
              <a:gs pos="100000">
                <a:srgbClr val="FFEBD9"/>
              </a:gs>
            </a:gsLst>
            <a:lin ang="162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2880" b="0" strike="noStrike" spc="-1">
                <a:solidFill>
                  <a:srgbClr val="000000"/>
                </a:solidFill>
                <a:latin typeface="Calibri"/>
                <a:ea typeface="Calibri"/>
              </a:rPr>
              <a:t>ALCUNE INFORMAZIONI UTILI</a:t>
            </a:r>
            <a:endParaRPr lang="it-IT" sz="2880" b="0" strike="noStrike" spc="-1">
              <a:latin typeface="Arial"/>
            </a:endParaRPr>
          </a:p>
        </p:txBody>
      </p:sp>
      <p:sp>
        <p:nvSpPr>
          <p:cNvPr id="195" name="Google Shape;209;p32_1"/>
          <p:cNvSpPr/>
          <p:nvPr/>
        </p:nvSpPr>
        <p:spPr>
          <a:xfrm>
            <a:off x="201600" y="537840"/>
            <a:ext cx="8739000" cy="6243120"/>
          </a:xfrm>
          <a:prstGeom prst="rect">
            <a:avLst/>
          </a:prstGeom>
          <a:gradFill rotWithShape="0">
            <a:gsLst>
              <a:gs pos="0">
                <a:srgbClr val="FEF8F3"/>
              </a:gs>
              <a:gs pos="100000">
                <a:srgbClr val="F7C294"/>
              </a:gs>
            </a:gsLst>
            <a:lin ang="5400000"/>
          </a:gradFill>
          <a:ln w="9360">
            <a:solidFill>
              <a:srgbClr val="F5913F"/>
            </a:solidFill>
            <a:round/>
          </a:ln>
          <a:effectLst>
            <a:outerShdw blurRad="39960"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marL="457200" indent="-453600">
              <a:lnSpc>
                <a:spcPct val="100000"/>
              </a:lnSpc>
              <a:buClr>
                <a:srgbClr val="000000"/>
              </a:buClr>
              <a:buFont typeface="Arial"/>
              <a:buChar char="•"/>
            </a:pPr>
            <a:r>
              <a:rPr lang="it-IT" sz="2800" b="1" strike="noStrike" spc="-1">
                <a:solidFill>
                  <a:srgbClr val="000000"/>
                </a:solidFill>
                <a:latin typeface="Calibri"/>
                <a:ea typeface="Calibri"/>
              </a:rPr>
              <a:t>Scelta dell'insegnamento della religione cattolica</a:t>
            </a:r>
            <a:r>
              <a:rPr lang="it-IT" sz="1900" b="1" strike="noStrike" spc="-1">
                <a:solidFill>
                  <a:srgbClr val="000000"/>
                </a:solidFill>
                <a:latin typeface="Calibri"/>
                <a:ea typeface="Calibri"/>
              </a:rPr>
              <a:t>	</a:t>
            </a:r>
            <a:endParaRPr lang="it-IT" sz="1900" b="0" strike="noStrike" spc="-1">
              <a:latin typeface="Arial"/>
            </a:endParaRPr>
          </a:p>
          <a:p>
            <a:pPr>
              <a:lnSpc>
                <a:spcPct val="100000"/>
              </a:lnSpc>
              <a:spcBef>
                <a:spcPts val="380"/>
              </a:spcBef>
              <a:tabLst>
                <a:tab pos="0" algn="l"/>
              </a:tabLst>
            </a:pPr>
            <a:r>
              <a:rPr lang="it-IT" sz="2800" b="1" strike="noStrike" spc="-1">
                <a:solidFill>
                  <a:srgbClr val="000000"/>
                </a:solidFill>
                <a:latin typeface="Calibri"/>
                <a:ea typeface="Calibri"/>
              </a:rPr>
              <a:t>Insegnamento della religione cattolica</a:t>
            </a:r>
            <a:r>
              <a:rPr lang="it-IT" sz="1900" b="1" strike="noStrike" spc="-1">
                <a:solidFill>
                  <a:srgbClr val="000000"/>
                </a:solidFill>
                <a:latin typeface="Calibri"/>
                <a:ea typeface="Calibri"/>
              </a:rPr>
              <a:t>            SI        NO	</a:t>
            </a:r>
            <a:endParaRPr lang="it-IT" sz="19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Lo studente intende avvalersi dell'insegnamento della religione cattolica *	</a:t>
            </a:r>
            <a:endParaRPr lang="it-IT" sz="1900" b="0" strike="noStrike" spc="-1">
              <a:latin typeface="Arial"/>
            </a:endParaRPr>
          </a:p>
          <a:p>
            <a:pPr>
              <a:lnSpc>
                <a:spcPct val="100000"/>
              </a:lnSpc>
              <a:spcBef>
                <a:spcPts val="241"/>
              </a:spcBef>
              <a:tabLst>
                <a:tab pos="0" algn="l"/>
              </a:tabLst>
            </a:pPr>
            <a:r>
              <a:rPr lang="it-IT" sz="1200" b="1" strike="noStrike" spc="-1">
                <a:solidFill>
                  <a:srgbClr val="000000"/>
                </a:solidFill>
                <a:latin typeface="Calibri"/>
                <a:ea typeface="Calibri"/>
              </a:rPr>
              <a:t>Premesso che lo Stato assicura l'insegnamento della religione cattolica nelle scuole di ogni ordine e grado in conformita' all'Accordo che apporta modifiche al Concordato Lateranense (art. 9, comma 2)*, il presente modulo costituisce richiesta dell'autorita' scolastica in ordine all'esercizio del diritto di scegliere se avvalersi o non avvalersi dell'insegnamento della religione cattolica. La scelta operata all'atto dell'iscrizione ha effetto per l'intero anno scolastico cui si riferisce e per i successivi anni di corso in cui sia prevista l'iscrizione d'ufficio, fermo restando, anche nelle modalitaàdi applicazione, il diritto di scegliere ogni anno se avvalersi o non avvalersi dell'insegnamento della religione cattolica.	</a:t>
            </a:r>
            <a:endParaRPr lang="it-IT" sz="1200" b="0" strike="noStrike" spc="-1">
              <a:latin typeface="Arial"/>
            </a:endParaRPr>
          </a:p>
          <a:p>
            <a:pPr>
              <a:lnSpc>
                <a:spcPct val="100000"/>
              </a:lnSpc>
              <a:spcBef>
                <a:spcPts val="380"/>
              </a:spcBef>
              <a:tabLst>
                <a:tab pos="0" algn="l"/>
              </a:tabLst>
            </a:pPr>
            <a:r>
              <a:rPr lang="it-IT" sz="1900" b="1" strike="noStrike" spc="-1">
                <a:solidFill>
                  <a:srgbClr val="000000"/>
                </a:solidFill>
                <a:latin typeface="Calibri"/>
                <a:ea typeface="Calibri"/>
              </a:rPr>
              <a:t>Il sottoscritto, in qualità di Genitore, o chi esercita la responsabilità genitoriale, dichiara avere effettuato la scelta in osservanza delle disposizioni sulla responsabilità genitoriale di cui agli artt. 316, 337 ter e 337 quater del codice civile che richiedono il consenso di entrambi i genitori.	</a:t>
            </a:r>
            <a:endParaRPr lang="it-IT" sz="1900" b="0" strike="noStrike" spc="-1">
              <a:latin typeface="Arial"/>
            </a:endParaRPr>
          </a:p>
          <a:p>
            <a:pPr algn="ctr">
              <a:lnSpc>
                <a:spcPct val="100000"/>
              </a:lnSpc>
              <a:spcBef>
                <a:spcPts val="641"/>
              </a:spcBef>
              <a:tabLst>
                <a:tab pos="0" algn="l"/>
              </a:tabLst>
            </a:pPr>
            <a:r>
              <a:rPr lang="it-IT" sz="2800" b="1" strike="noStrike" spc="-1">
                <a:solidFill>
                  <a:srgbClr val="FF0000"/>
                </a:solidFill>
                <a:latin typeface="Calibri"/>
                <a:ea typeface="Calibri"/>
              </a:rPr>
              <a:t>Le attività alternative a IRC nuove modalità di scelta</a:t>
            </a:r>
            <a:r>
              <a:rPr lang="it-IT" sz="1900" b="1" strike="noStrike" spc="-1">
                <a:solidFill>
                  <a:srgbClr val="000000"/>
                </a:solidFill>
                <a:latin typeface="Calibri"/>
                <a:ea typeface="Calibri"/>
              </a:rPr>
              <a:t>	</a:t>
            </a:r>
            <a:endParaRPr lang="it-IT" sz="1900" b="0" strike="noStrike" spc="-1">
              <a:latin typeface="Arial"/>
            </a:endParaRPr>
          </a:p>
          <a:p>
            <a:pPr>
              <a:lnSpc>
                <a:spcPct val="100000"/>
              </a:lnSpc>
              <a:spcBef>
                <a:spcPts val="281"/>
              </a:spcBef>
              <a:tabLst>
                <a:tab pos="0" algn="l"/>
              </a:tabLst>
            </a:pPr>
            <a:r>
              <a:rPr lang="it-IT" sz="1400" b="1" strike="noStrike" spc="-1">
                <a:solidFill>
                  <a:srgbClr val="000000"/>
                </a:solidFill>
                <a:latin typeface="Calibri"/>
                <a:ea typeface="Calibri"/>
              </a:rPr>
              <a:t>* Art. 9, comma 2 dell'Accordo, con protocollo addizionale, tra la Repubblica Italiana e la Santa Sede firmato il 18 febbraio 1984, ratificato con la legge 25 marzo 1985, n. 121, che apporta modificazioni al Concordato Lateranense dell'11 febbraio 1929: "La Repubblica Italiana, riconoscendo il valore della cultura religiosa e tenendo conto che i principi del cattolicesimo fanno parte del patrimonio storico del popolo italiano, continuerà ad assicurare, nel quadro delle finalità della scuola, l'insegnamento della religione cattolica nelle scuole pubbliche non universitarie di ogni ordine e grado. Nel rispetto della libertà di coscienza e della responsabilità educativa dei genitori, è garantito a ciascuno il diritto di scegliere se avvalersi o non avvalersi di detto insegnamento. All'atto dell'iscrizione gli studenti o i loro genitori eserciteranno tale diritto, su richiesta dell'autorità scolastica, senza che la loro scelta possa dar luogo ad alcuna forma di discriminazione".	</a:t>
            </a:r>
            <a:endParaRPr lang="it-IT" sz="1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Titolo 1_0"/>
          <p:cNvSpPr/>
          <p:nvPr/>
        </p:nvSpPr>
        <p:spPr>
          <a:xfrm>
            <a:off x="117720" y="128880"/>
            <a:ext cx="8906400" cy="1077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it-IT" sz="2800" b="1" strike="noStrike" spc="-1">
                <a:solidFill>
                  <a:srgbClr val="000000"/>
                </a:solidFill>
                <a:latin typeface="Calibri"/>
                <a:ea typeface="Calibri"/>
              </a:rPr>
              <a:t>Iscrizioni scuola 2023/24, dal 31 maggio al 30 giugno scelta delle attività alternative all’insegnamento di Religione</a:t>
            </a:r>
            <a:endParaRPr lang="it-IT" sz="2800" b="0" strike="noStrike" spc="-1">
              <a:latin typeface="Arial"/>
            </a:endParaRPr>
          </a:p>
        </p:txBody>
      </p:sp>
      <p:sp>
        <p:nvSpPr>
          <p:cNvPr id="197" name="Segnaposto testo 2_1"/>
          <p:cNvSpPr/>
          <p:nvPr/>
        </p:nvSpPr>
        <p:spPr>
          <a:xfrm>
            <a:off x="235440" y="1302480"/>
            <a:ext cx="8447760" cy="5344200"/>
          </a:xfrm>
          <a:prstGeom prst="rect">
            <a:avLst/>
          </a:prstGeom>
          <a:gradFill rotWithShape="0">
            <a:gsLst>
              <a:gs pos="0">
                <a:srgbClr val="FEF8F3"/>
              </a:gs>
              <a:gs pos="100000">
                <a:srgbClr val="F7C294"/>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39480">
              <a:lnSpc>
                <a:spcPct val="100000"/>
              </a:lnSpc>
              <a:spcBef>
                <a:spcPts val="360"/>
              </a:spcBef>
              <a:buClr>
                <a:srgbClr val="000000"/>
              </a:buClr>
              <a:buFont typeface="Arial"/>
              <a:buChar char="•"/>
            </a:pPr>
            <a:r>
              <a:rPr lang="it-IT" sz="2400" b="0" strike="noStrike" spc="-1">
                <a:solidFill>
                  <a:srgbClr val="000000"/>
                </a:solidFill>
                <a:latin typeface="Calibri"/>
                <a:ea typeface="Calibri"/>
              </a:rPr>
              <a:t>Tra il 31 maggio e il 30 giugno 2024, coloro che hanno scelto di non avvalersi dell’insegnamento della religione cattolica, manifestano le preferenze rispetto alle diverse tipologie di attività secondo le modalità previste, ovvero:</a:t>
            </a:r>
            <a:endParaRPr lang="it-IT" sz="2400" b="0" strike="noStrike" spc="-1">
              <a:latin typeface="Arial"/>
            </a:endParaRPr>
          </a:p>
          <a:p>
            <a:pPr marL="457200" indent="-339480">
              <a:lnSpc>
                <a:spcPct val="100000"/>
              </a:lnSpc>
              <a:spcBef>
                <a:spcPts val="360"/>
              </a:spcBef>
              <a:buClr>
                <a:srgbClr val="000000"/>
              </a:buClr>
              <a:buFont typeface="Arial"/>
              <a:buChar char="•"/>
            </a:pPr>
            <a:r>
              <a:rPr lang="it-IT" sz="2400" b="0" strike="noStrike" spc="-1">
                <a:solidFill>
                  <a:srgbClr val="000000"/>
                </a:solidFill>
                <a:latin typeface="Calibri"/>
                <a:ea typeface="Calibri"/>
              </a:rPr>
              <a:t>attività didattiche e formative (la scuola dispone di un progetto verticale)</a:t>
            </a:r>
            <a:endParaRPr lang="it-IT" sz="2400" b="0" strike="noStrike" spc="-1">
              <a:latin typeface="Arial"/>
            </a:endParaRPr>
          </a:p>
          <a:p>
            <a:pPr marL="457200" indent="-339480">
              <a:lnSpc>
                <a:spcPct val="100000"/>
              </a:lnSpc>
              <a:spcBef>
                <a:spcPts val="360"/>
              </a:spcBef>
              <a:buClr>
                <a:srgbClr val="000000"/>
              </a:buClr>
              <a:buFont typeface="Arial"/>
              <a:buChar char="•"/>
            </a:pPr>
            <a:r>
              <a:rPr lang="it-IT" sz="2400" b="0" strike="noStrike" spc="-1">
                <a:solidFill>
                  <a:srgbClr val="000000"/>
                </a:solidFill>
                <a:latin typeface="Calibri"/>
                <a:ea typeface="Calibri"/>
              </a:rPr>
              <a:t>attività di studio e/o di ricerca individuale con assistenza di personale docente;</a:t>
            </a:r>
            <a:endParaRPr lang="it-IT" sz="2400" b="0" strike="noStrike" spc="-1">
              <a:latin typeface="Arial"/>
            </a:endParaRPr>
          </a:p>
          <a:p>
            <a:pPr marL="457200" indent="-339480">
              <a:lnSpc>
                <a:spcPct val="100000"/>
              </a:lnSpc>
              <a:spcBef>
                <a:spcPts val="360"/>
              </a:spcBef>
              <a:buClr>
                <a:srgbClr val="000000"/>
              </a:buClr>
              <a:buFont typeface="Arial"/>
              <a:buChar char="•"/>
            </a:pPr>
            <a:r>
              <a:rPr lang="it-IT" sz="2400" b="0" strike="noStrike" spc="-1">
                <a:solidFill>
                  <a:srgbClr val="000000"/>
                </a:solidFill>
                <a:latin typeface="Calibri"/>
                <a:ea typeface="Calibri"/>
              </a:rPr>
              <a:t>non frequenza della scuola nelle ore di insegnamento della religione cattolica.</a:t>
            </a:r>
            <a:endParaRPr lang="it-IT" sz="2400" b="0" strike="noStrike" spc="-1">
              <a:latin typeface="Arial"/>
            </a:endParaRPr>
          </a:p>
          <a:p>
            <a:pPr marL="457200" indent="-339480">
              <a:lnSpc>
                <a:spcPct val="100000"/>
              </a:lnSpc>
              <a:spcBef>
                <a:spcPts val="360"/>
              </a:spcBef>
              <a:buClr>
                <a:srgbClr val="000000"/>
              </a:buClr>
              <a:buFont typeface="Arial"/>
              <a:buChar char="•"/>
            </a:pPr>
            <a:r>
              <a:rPr lang="it-IT" sz="2400" b="0" strike="noStrike" spc="-1">
                <a:solidFill>
                  <a:srgbClr val="000000"/>
                </a:solidFill>
                <a:latin typeface="Calibri"/>
                <a:ea typeface="Calibri"/>
              </a:rPr>
              <a:t>La scelta delle attività alternative alla religione potrà essere effettuata in una apposita sezione di "Iscrizioni on line" nel periodo 31 maggio 2024 - 30 giugno 2024, accedendo con le stesse credenziali.</a:t>
            </a:r>
            <a:endParaRPr lang="it-IT"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EF8F3"/>
            </a:gs>
            <a:gs pos="100000">
              <a:srgbClr val="F7C294"/>
            </a:gs>
          </a:gsLst>
          <a:lin ang="5400000"/>
        </a:gradFill>
        <a:effectLst/>
      </p:bgPr>
    </p:bg>
    <p:spTree>
      <p:nvGrpSpPr>
        <p:cNvPr id="1" name=""/>
        <p:cNvGrpSpPr/>
        <p:nvPr/>
      </p:nvGrpSpPr>
      <p:grpSpPr>
        <a:xfrm>
          <a:off x="0" y="0"/>
          <a:ext cx="0" cy="0"/>
          <a:chOff x="0" y="0"/>
          <a:chExt cx="0" cy="0"/>
        </a:xfrm>
      </p:grpSpPr>
      <p:sp>
        <p:nvSpPr>
          <p:cNvPr id="198" name="Google Shape;220;p34"/>
          <p:cNvSpPr/>
          <p:nvPr/>
        </p:nvSpPr>
        <p:spPr>
          <a:xfrm>
            <a:off x="457200" y="223920"/>
            <a:ext cx="8359560" cy="329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2880" b="0" strike="noStrike" spc="-1">
                <a:solidFill>
                  <a:srgbClr val="000000"/>
                </a:solidFill>
                <a:latin typeface="Calibri"/>
                <a:ea typeface="Calibri"/>
              </a:rPr>
              <a:t>ALCUNE INFORMAZIONI UTILI</a:t>
            </a:r>
            <a:endParaRPr lang="it-IT" sz="2880" b="0" strike="noStrike" spc="-1">
              <a:latin typeface="Arial"/>
            </a:endParaRPr>
          </a:p>
        </p:txBody>
      </p:sp>
      <p:sp>
        <p:nvSpPr>
          <p:cNvPr id="199" name="Google Shape;221;p34_1"/>
          <p:cNvSpPr/>
          <p:nvPr/>
        </p:nvSpPr>
        <p:spPr>
          <a:xfrm>
            <a:off x="218880" y="608040"/>
            <a:ext cx="8597880" cy="6023880"/>
          </a:xfrm>
          <a:prstGeom prst="rect">
            <a:avLst/>
          </a:prstGeom>
          <a:gradFill rotWithShape="0">
            <a:gsLst>
              <a:gs pos="0">
                <a:srgbClr val="FFCFA8"/>
              </a:gs>
              <a:gs pos="100000">
                <a:srgbClr val="FFEBD9"/>
              </a:gs>
            </a:gsLst>
            <a:lin ang="16200000"/>
          </a:gradFill>
          <a:ln w="9360">
            <a:solidFill>
              <a:srgbClr val="F5913F"/>
            </a:solidFill>
            <a:round/>
          </a:ln>
          <a:effectLst>
            <a:outerShdw blurRad="39960" dist="20160" dir="5400000">
              <a:srgbClr val="000000">
                <a:alpha val="38000"/>
              </a:srgb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tabLst>
                <a:tab pos="0" algn="l"/>
              </a:tabLst>
            </a:pPr>
            <a:r>
              <a:rPr lang="it-IT" sz="2400" b="0" strike="noStrike" spc="-1">
                <a:solidFill>
                  <a:srgbClr val="000000"/>
                </a:solidFill>
                <a:latin typeface="Calibri"/>
                <a:ea typeface="Calibri"/>
              </a:rPr>
              <a:t>Ulteriori Informazioni da Richiedere alla Famiglia</a:t>
            </a:r>
            <a:endParaRPr lang="it-IT" sz="2400" b="0" strike="noStrike" spc="-1">
              <a:latin typeface="Arial"/>
            </a:endParaRPr>
          </a:p>
          <a:p>
            <a:pPr>
              <a:lnSpc>
                <a:spcPct val="100000"/>
              </a:lnSpc>
              <a:spcBef>
                <a:spcPts val="641"/>
              </a:spcBef>
              <a:tabLst>
                <a:tab pos="0" algn="l"/>
              </a:tabLst>
            </a:pPr>
            <a:r>
              <a:rPr lang="it-IT" sz="3200" b="0" strike="noStrike" spc="-1">
                <a:solidFill>
                  <a:srgbClr val="000000"/>
                </a:solidFill>
                <a:latin typeface="Calibri"/>
                <a:ea typeface="Calibri"/>
              </a:rPr>
              <a:t>Motivazione  :  organizzazione scolastica</a:t>
            </a:r>
            <a:endParaRPr lang="it-IT" sz="3200" b="0" strike="noStrike" spc="-1">
              <a:latin typeface="Arial"/>
            </a:endParaRPr>
          </a:p>
          <a:p>
            <a:pPr marL="343080" indent="-339480">
              <a:lnSpc>
                <a:spcPct val="100000"/>
              </a:lnSpc>
              <a:spcBef>
                <a:spcPts val="479"/>
              </a:spcBef>
              <a:buClr>
                <a:srgbClr val="000000"/>
              </a:buClr>
              <a:buFont typeface="Arial"/>
              <a:buChar char="•"/>
              <a:tabLst>
                <a:tab pos="0" algn="l"/>
              </a:tabLst>
            </a:pPr>
            <a:r>
              <a:rPr lang="it-IT" sz="2400" b="1" strike="noStrike" spc="-1">
                <a:solidFill>
                  <a:srgbClr val="000000"/>
                </a:solidFill>
                <a:latin typeface="Calibri"/>
                <a:ea typeface="Calibri"/>
              </a:rPr>
              <a:t>AUTORIZZAZIONE al consumo di cibi e bevande</a:t>
            </a:r>
            <a:r>
              <a:rPr lang="it-IT" sz="2400" b="0" strike="noStrike" spc="-1">
                <a:solidFill>
                  <a:srgbClr val="000000"/>
                </a:solidFill>
                <a:latin typeface="Calibri"/>
                <a:ea typeface="Calibri"/>
              </a:rPr>
              <a:t>	</a:t>
            </a:r>
            <a:endParaRPr lang="it-IT" sz="24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Nota:	</a:t>
            </a:r>
            <a:r>
              <a:rPr lang="it-IT" sz="2000" b="0" strike="noStrike" spc="-1">
                <a:solidFill>
                  <a:srgbClr val="000000"/>
                </a:solidFill>
                <a:latin typeface="Calibri"/>
                <a:ea typeface="Calibri"/>
              </a:rPr>
              <a:t>Dichiarare l'adesione al consumo di cibo e bevande (solo prodotti in stabilimenti registrati, confezionati e provvisti di apposita etichetta) in occasione di feste scolastiche apponendo la dicitura SI o NO	</a:t>
            </a:r>
            <a:r>
              <a:rPr lang="it-IT" sz="2400" b="0" strike="noStrike" spc="-1">
                <a:solidFill>
                  <a:srgbClr val="000000"/>
                </a:solidFill>
                <a:latin typeface="Calibri"/>
                <a:ea typeface="Calibri"/>
              </a:rPr>
              <a:t>	</a:t>
            </a:r>
            <a:endParaRPr lang="it-IT" sz="2400" b="0" strike="noStrike" spc="-1">
              <a:latin typeface="Arial"/>
            </a:endParaRPr>
          </a:p>
          <a:p>
            <a:pPr marL="343080" indent="-339480">
              <a:lnSpc>
                <a:spcPct val="100000"/>
              </a:lnSpc>
              <a:spcBef>
                <a:spcPts val="479"/>
              </a:spcBef>
              <a:buClr>
                <a:srgbClr val="000000"/>
              </a:buClr>
              <a:buFont typeface="Arial"/>
              <a:buChar char="•"/>
              <a:tabLst>
                <a:tab pos="0" algn="l"/>
              </a:tabLst>
            </a:pPr>
            <a:r>
              <a:rPr lang="it-IT" sz="2400" b="1" strike="noStrike" spc="-1">
                <a:solidFill>
                  <a:srgbClr val="000000"/>
                </a:solidFill>
                <a:latin typeface="Calibri"/>
                <a:ea typeface="Calibri"/>
              </a:rPr>
              <a:t>AUTORIZZAZIONE uscite didattiche sul territorio</a:t>
            </a:r>
            <a:r>
              <a:rPr lang="it-IT" sz="2400" b="0" strike="noStrike" spc="-1">
                <a:solidFill>
                  <a:srgbClr val="000000"/>
                </a:solidFill>
                <a:latin typeface="Calibri"/>
                <a:ea typeface="Calibri"/>
              </a:rPr>
              <a:t>	</a:t>
            </a:r>
            <a:endParaRPr lang="it-IT" sz="24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Nota:	</a:t>
            </a:r>
            <a:r>
              <a:rPr lang="it-IT" sz="2000" b="0" strike="noStrike" spc="-1">
                <a:solidFill>
                  <a:srgbClr val="000000"/>
                </a:solidFill>
                <a:latin typeface="Calibri"/>
                <a:ea typeface="Calibri"/>
              </a:rPr>
              <a:t>Dichiarare l'autorizzazione alle uscite a piedi nell'ambito territoriale della propria scuola apponendo la voce SI o NO</a:t>
            </a:r>
            <a:endParaRPr lang="it-IT" sz="2000" b="0" strike="noStrike" spc="-1">
              <a:latin typeface="Arial"/>
            </a:endParaRPr>
          </a:p>
          <a:p>
            <a:pPr marL="343080" indent="-339480">
              <a:lnSpc>
                <a:spcPct val="100000"/>
              </a:lnSpc>
              <a:spcBef>
                <a:spcPts val="479"/>
              </a:spcBef>
              <a:buClr>
                <a:srgbClr val="000000"/>
              </a:buClr>
              <a:buFont typeface="Arial"/>
              <a:buChar char="•"/>
              <a:tabLst>
                <a:tab pos="0" algn="l"/>
              </a:tabLst>
            </a:pPr>
            <a:r>
              <a:rPr lang="it-IT" sz="2000" b="1" strike="noStrike" spc="-1">
                <a:solidFill>
                  <a:srgbClr val="000000"/>
                </a:solidFill>
                <a:latin typeface="Calibri"/>
                <a:ea typeface="Calibri"/>
              </a:rPr>
              <a:t>Copia del libretto delle vaccinazioni da fornire alla scuola</a:t>
            </a:r>
            <a:r>
              <a:rPr lang="it-IT" sz="2400" b="0" strike="noStrike" spc="-1">
                <a:solidFill>
                  <a:srgbClr val="000000"/>
                </a:solidFill>
                <a:latin typeface="Calibri"/>
                <a:ea typeface="Calibri"/>
              </a:rPr>
              <a:t>	</a:t>
            </a:r>
            <a:endParaRPr lang="it-IT" sz="2400" b="0" strike="noStrike" spc="-1">
              <a:latin typeface="Arial"/>
            </a:endParaRPr>
          </a:p>
          <a:p>
            <a:pPr marL="343080" indent="-339480">
              <a:lnSpc>
                <a:spcPct val="100000"/>
              </a:lnSpc>
              <a:spcBef>
                <a:spcPts val="479"/>
              </a:spcBef>
              <a:buClr>
                <a:srgbClr val="000000"/>
              </a:buClr>
              <a:buFont typeface="Arial"/>
              <a:buChar char="•"/>
              <a:tabLst>
                <a:tab pos="0" algn="l"/>
              </a:tabLst>
            </a:pPr>
            <a:r>
              <a:rPr lang="it-IT" sz="2400" b="1" strike="noStrike" spc="-1">
                <a:solidFill>
                  <a:srgbClr val="000000"/>
                </a:solidFill>
                <a:latin typeface="Calibri"/>
                <a:ea typeface="Calibri"/>
              </a:rPr>
              <a:t>LIBERATORIA	</a:t>
            </a:r>
            <a:endParaRPr lang="it-IT" sz="24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Nota: </a:t>
            </a:r>
            <a:r>
              <a:rPr lang="it-IT" sz="2000" b="0" strike="noStrike" spc="-1">
                <a:solidFill>
                  <a:srgbClr val="000000"/>
                </a:solidFill>
                <a:latin typeface="Calibri"/>
                <a:ea typeface="Calibri"/>
              </a:rPr>
              <a:t>Rilascio liberatoria ai sensi del D.Lgs 196/2003 e del Regolamento Europeo 679/2016 - pubblicazione di foto, immagini, testi etc,. relativi ai lavori effettuati dalla scuola. </a:t>
            </a:r>
            <a:endParaRPr lang="it-IT" sz="2000" b="0" strike="noStrike" spc="-1">
              <a:latin typeface="Arial"/>
            </a:endParaRPr>
          </a:p>
          <a:p>
            <a:pPr>
              <a:lnSpc>
                <a:spcPct val="100000"/>
              </a:lnSpc>
              <a:spcBef>
                <a:spcPts val="400"/>
              </a:spcBef>
              <a:tabLst>
                <a:tab pos="0" algn="l"/>
              </a:tabLst>
            </a:pPr>
            <a:r>
              <a:rPr lang="it-IT" sz="2000" b="0" strike="noStrike" spc="-1">
                <a:solidFill>
                  <a:srgbClr val="000000"/>
                </a:solidFill>
                <a:latin typeface="Calibri"/>
                <a:ea typeface="Calibri"/>
              </a:rPr>
              <a:t>Apporre la dicitura SI o NO</a:t>
            </a:r>
            <a:endParaRPr lang="it-IT" sz="2000" b="0" strike="noStrike" spc="-1">
              <a:latin typeface="Arial"/>
            </a:endParaRPr>
          </a:p>
          <a:p>
            <a:pPr>
              <a:lnSpc>
                <a:spcPct val="100000"/>
              </a:lnSpc>
              <a:spcBef>
                <a:spcPts val="400"/>
              </a:spcBef>
              <a:tabLst>
                <a:tab pos="0" algn="l"/>
              </a:tabLst>
            </a:pPr>
            <a:r>
              <a:rPr lang="it-IT" sz="2000" b="0" strike="noStrike" spc="-1">
                <a:solidFill>
                  <a:srgbClr val="000000"/>
                </a:solidFill>
                <a:latin typeface="Calibri"/>
                <a:ea typeface="Calibri"/>
              </a:rPr>
              <a:t>	</a:t>
            </a:r>
            <a:endParaRPr lang="it-IT" sz="2000" b="0" strike="noStrike" spc="-1">
              <a:latin typeface="Arial"/>
            </a:endParaRPr>
          </a:p>
          <a:p>
            <a:pPr>
              <a:lnSpc>
                <a:spcPct val="100000"/>
              </a:lnSpc>
              <a:spcBef>
                <a:spcPts val="479"/>
              </a:spcBef>
              <a:tabLst>
                <a:tab pos="0" algn="l"/>
              </a:tabLst>
            </a:pPr>
            <a:endParaRPr lang="it-IT" sz="2000" b="0" strike="noStrike" spc="-1">
              <a:latin typeface="Arial"/>
            </a:endParaRPr>
          </a:p>
          <a:p>
            <a:pPr>
              <a:lnSpc>
                <a:spcPct val="100000"/>
              </a:lnSpc>
              <a:spcBef>
                <a:spcPts val="479"/>
              </a:spcBef>
              <a:tabLst>
                <a:tab pos="0" algn="l"/>
              </a:tabLst>
            </a:pPr>
            <a:endParaRPr lang="it-IT" sz="2000" b="0" strike="noStrike" spc="-1">
              <a:latin typeface="Arial"/>
            </a:endParaRPr>
          </a:p>
          <a:p>
            <a:pPr>
              <a:lnSpc>
                <a:spcPct val="100000"/>
              </a:lnSpc>
              <a:spcBef>
                <a:spcPts val="479"/>
              </a:spcBef>
              <a:tabLst>
                <a:tab pos="0" algn="l"/>
              </a:tabLst>
            </a:pPr>
            <a:r>
              <a:rPr lang="it-IT" sz="2400" b="0" strike="noStrike" spc="-1">
                <a:solidFill>
                  <a:srgbClr val="000000"/>
                </a:solidFill>
                <a:latin typeface="Calibri"/>
                <a:ea typeface="Calibri"/>
              </a:rPr>
              <a:t>	</a:t>
            </a:r>
            <a:endParaRPr lang="it-IT" sz="2400" b="0" strike="noStrike" spc="-1">
              <a:latin typeface="Arial"/>
            </a:endParaRPr>
          </a:p>
          <a:p>
            <a:pPr algn="ctr">
              <a:lnSpc>
                <a:spcPct val="100000"/>
              </a:lnSpc>
              <a:spcBef>
                <a:spcPts val="380"/>
              </a:spcBef>
              <a:tabLst>
                <a:tab pos="0" algn="l"/>
              </a:tabLst>
            </a:pPr>
            <a:endParaRPr lang="it-IT"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Google Shape;244;p38"/>
          <p:cNvSpPr/>
          <p:nvPr/>
        </p:nvSpPr>
        <p:spPr>
          <a:xfrm>
            <a:off x="966600" y="753840"/>
            <a:ext cx="7376400" cy="676440"/>
          </a:xfrm>
          <a:prstGeom prst="rect">
            <a:avLst/>
          </a:prstGeom>
          <a:gradFill rotWithShape="0">
            <a:gsLst>
              <a:gs pos="0">
                <a:srgbClr val="FEF2F1"/>
              </a:gs>
              <a:gs pos="100000">
                <a:srgbClr val="F78E80"/>
              </a:gs>
            </a:gsLst>
            <a:lin ang="54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4400" b="0" strike="noStrike" spc="-1">
                <a:solidFill>
                  <a:srgbClr val="000000"/>
                </a:solidFill>
                <a:latin typeface="Calibri"/>
                <a:ea typeface="Calibri"/>
              </a:rPr>
              <a:t>Criteri formazione classi prime </a:t>
            </a:r>
            <a:endParaRPr lang="it-IT" sz="4400" b="0" strike="noStrike" spc="-1">
              <a:latin typeface="Arial"/>
            </a:endParaRPr>
          </a:p>
        </p:txBody>
      </p:sp>
      <p:sp>
        <p:nvSpPr>
          <p:cNvPr id="201" name="Google Shape;245;p38"/>
          <p:cNvSpPr/>
          <p:nvPr/>
        </p:nvSpPr>
        <p:spPr>
          <a:xfrm>
            <a:off x="540000" y="1851120"/>
            <a:ext cx="8225640" cy="5005800"/>
          </a:xfrm>
          <a:prstGeom prst="rect">
            <a:avLst/>
          </a:prstGeom>
          <a:gradFill rotWithShape="0">
            <a:gsLst>
              <a:gs pos="0">
                <a:srgbClr val="FEF2F1"/>
              </a:gs>
              <a:gs pos="100000">
                <a:srgbClr val="F78E80"/>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a:lnSpc>
                <a:spcPct val="80000"/>
              </a:lnSpc>
              <a:tabLst>
                <a:tab pos="0" algn="l"/>
              </a:tabLst>
            </a:pPr>
            <a:endParaRPr lang="it-IT" sz="1800" b="0" strike="noStrike" spc="-1">
              <a:latin typeface="Arial"/>
            </a:endParaRPr>
          </a:p>
          <a:p>
            <a:pPr marL="343080">
              <a:lnSpc>
                <a:spcPct val="80000"/>
              </a:lnSpc>
              <a:tabLst>
                <a:tab pos="0" algn="l"/>
              </a:tabLst>
            </a:pPr>
            <a:r>
              <a:rPr lang="it-IT" sz="2800" b="1" strike="noStrike" spc="-1">
                <a:solidFill>
                  <a:srgbClr val="000000"/>
                </a:solidFill>
                <a:latin typeface="Calibri"/>
                <a:ea typeface="Calibri"/>
              </a:rPr>
              <a:t>a)</a:t>
            </a:r>
            <a:r>
              <a:rPr lang="it-IT" sz="2800" b="0" strike="noStrike" spc="-1">
                <a:solidFill>
                  <a:srgbClr val="000000"/>
                </a:solidFill>
                <a:latin typeface="Calibri"/>
                <a:ea typeface="Calibri"/>
              </a:rPr>
              <a:t> criterio generale dell’equieterogeneità</a:t>
            </a:r>
            <a:endParaRPr lang="it-IT" sz="2800" b="0" strike="noStrike" spc="-1">
              <a:latin typeface="Arial"/>
            </a:endParaRPr>
          </a:p>
          <a:p>
            <a:pPr marL="343080">
              <a:lnSpc>
                <a:spcPct val="80000"/>
              </a:lnSpc>
              <a:spcBef>
                <a:spcPts val="496"/>
              </a:spcBef>
              <a:tabLst>
                <a:tab pos="0" algn="l"/>
              </a:tabLst>
            </a:pPr>
            <a:r>
              <a:rPr lang="it-IT" sz="2800" b="1" strike="noStrike" spc="-1">
                <a:solidFill>
                  <a:srgbClr val="000000"/>
                </a:solidFill>
                <a:latin typeface="Calibri"/>
                <a:ea typeface="Calibri"/>
              </a:rPr>
              <a:t>b)</a:t>
            </a:r>
            <a:r>
              <a:rPr lang="it-IT" sz="2800" b="0" strike="noStrike" spc="-1">
                <a:solidFill>
                  <a:srgbClr val="000000"/>
                </a:solidFill>
                <a:latin typeface="Calibri"/>
                <a:ea typeface="Calibri"/>
              </a:rPr>
              <a:t> individuazione delle fasce di livello</a:t>
            </a:r>
            <a:endParaRPr lang="it-IT" sz="2800" b="0" strike="noStrike" spc="-1">
              <a:latin typeface="Arial"/>
            </a:endParaRPr>
          </a:p>
          <a:p>
            <a:pPr marL="343080">
              <a:lnSpc>
                <a:spcPct val="80000"/>
              </a:lnSpc>
              <a:spcBef>
                <a:spcPts val="496"/>
              </a:spcBef>
              <a:tabLst>
                <a:tab pos="0" algn="l"/>
              </a:tabLst>
            </a:pPr>
            <a:r>
              <a:rPr lang="it-IT" sz="2800" b="1" strike="noStrike" spc="-1">
                <a:solidFill>
                  <a:srgbClr val="000000"/>
                </a:solidFill>
                <a:latin typeface="Calibri"/>
                <a:ea typeface="Calibri"/>
              </a:rPr>
              <a:t>c)</a:t>
            </a:r>
            <a:r>
              <a:rPr lang="it-IT" sz="2800" b="0" strike="noStrike" spc="-1">
                <a:solidFill>
                  <a:srgbClr val="000000"/>
                </a:solidFill>
                <a:latin typeface="Calibri"/>
                <a:ea typeface="Calibri"/>
              </a:rPr>
              <a:t> ripartizione in modo equilibrato di maschi e di femmine</a:t>
            </a:r>
            <a:endParaRPr lang="it-IT" sz="2800" b="0" strike="noStrike" spc="-1">
              <a:latin typeface="Arial"/>
            </a:endParaRPr>
          </a:p>
          <a:p>
            <a:pPr marL="343080">
              <a:lnSpc>
                <a:spcPct val="80000"/>
              </a:lnSpc>
              <a:spcBef>
                <a:spcPts val="496"/>
              </a:spcBef>
              <a:tabLst>
                <a:tab pos="0" algn="l"/>
              </a:tabLst>
            </a:pPr>
            <a:r>
              <a:rPr lang="it-IT" sz="2800" b="1" strike="noStrike" spc="-1">
                <a:solidFill>
                  <a:srgbClr val="000000"/>
                </a:solidFill>
                <a:latin typeface="Calibri"/>
                <a:ea typeface="Calibri"/>
              </a:rPr>
              <a:t>d)</a:t>
            </a:r>
            <a:r>
              <a:rPr lang="it-IT" sz="2800" b="0" strike="noStrike" spc="-1">
                <a:solidFill>
                  <a:srgbClr val="000000"/>
                </a:solidFill>
                <a:latin typeface="Calibri"/>
                <a:ea typeface="Calibri"/>
              </a:rPr>
              <a:t> ripartizione in modo equilibrato dei ripetenti</a:t>
            </a:r>
            <a:endParaRPr lang="it-IT" sz="2800" b="0" strike="noStrike" spc="-1">
              <a:latin typeface="Arial"/>
            </a:endParaRPr>
          </a:p>
          <a:p>
            <a:pPr marL="343080">
              <a:lnSpc>
                <a:spcPct val="80000"/>
              </a:lnSpc>
              <a:spcBef>
                <a:spcPts val="496"/>
              </a:spcBef>
              <a:tabLst>
                <a:tab pos="0" algn="l"/>
              </a:tabLst>
            </a:pPr>
            <a:r>
              <a:rPr lang="it-IT" sz="2800" b="1" strike="noStrike" spc="-1">
                <a:solidFill>
                  <a:srgbClr val="000000"/>
                </a:solidFill>
                <a:latin typeface="Calibri"/>
                <a:ea typeface="Calibri"/>
              </a:rPr>
              <a:t>e)</a:t>
            </a:r>
            <a:r>
              <a:rPr lang="it-IT" sz="2800" b="0" strike="noStrike" spc="-1">
                <a:solidFill>
                  <a:srgbClr val="000000"/>
                </a:solidFill>
                <a:latin typeface="Calibri"/>
                <a:ea typeface="Calibri"/>
              </a:rPr>
              <a:t> valutazione discrezionale, caso per caso, di situazioni  particolari (inserimento di fratelli, figli di docenti e così via)</a:t>
            </a:r>
            <a:endParaRPr lang="it-IT" sz="2800" b="0" strike="noStrike" spc="-1">
              <a:latin typeface="Arial"/>
            </a:endParaRPr>
          </a:p>
          <a:p>
            <a:pPr marL="343080">
              <a:lnSpc>
                <a:spcPct val="80000"/>
              </a:lnSpc>
              <a:spcBef>
                <a:spcPts val="496"/>
              </a:spcBef>
              <a:tabLst>
                <a:tab pos="0" algn="l"/>
              </a:tabLst>
            </a:pPr>
            <a:r>
              <a:rPr lang="it-IT" sz="2800" b="1" strike="noStrike" spc="-1">
                <a:solidFill>
                  <a:srgbClr val="000000"/>
                </a:solidFill>
                <a:latin typeface="Calibri"/>
                <a:ea typeface="Calibri"/>
              </a:rPr>
              <a:t>f)</a:t>
            </a:r>
            <a:r>
              <a:rPr lang="it-IT" sz="2800" b="0" strike="noStrike" spc="-1">
                <a:solidFill>
                  <a:srgbClr val="000000"/>
                </a:solidFill>
                <a:latin typeface="Calibri"/>
                <a:ea typeface="Calibri"/>
              </a:rPr>
              <a:t>  accorpamento, a piccoli gruppi, di alunni provenienti da Comuni esterni</a:t>
            </a:r>
            <a:endParaRPr lang="it-IT" sz="2800" b="0" strike="noStrike" spc="-1">
              <a:latin typeface="Arial"/>
            </a:endParaRPr>
          </a:p>
          <a:p>
            <a:pPr marL="343080">
              <a:lnSpc>
                <a:spcPct val="80000"/>
              </a:lnSpc>
              <a:spcBef>
                <a:spcPts val="496"/>
              </a:spcBef>
              <a:tabLst>
                <a:tab pos="0" algn="l"/>
              </a:tabLst>
            </a:pPr>
            <a:endParaRPr lang="it-IT" sz="2800" b="0" strike="noStrike" spc="-1">
              <a:latin typeface="Arial"/>
            </a:endParaRPr>
          </a:p>
          <a:p>
            <a:pPr marL="343080">
              <a:lnSpc>
                <a:spcPct val="80000"/>
              </a:lnSpc>
              <a:spcBef>
                <a:spcPts val="496"/>
              </a:spcBef>
              <a:tabLst>
                <a:tab pos="0" algn="l"/>
              </a:tabLst>
            </a:pPr>
            <a:br/>
            <a:endParaRPr lang="it-IT" sz="2800" b="0" strike="noStrike" spc="-1">
              <a:latin typeface="Arial"/>
            </a:endParaRPr>
          </a:p>
        </p:txBody>
      </p:sp>
      <p:pic>
        <p:nvPicPr>
          <p:cNvPr id="202" name="Immagine 1"/>
          <p:cNvPicPr/>
          <p:nvPr/>
        </p:nvPicPr>
        <p:blipFill>
          <a:blip r:embed="rId2"/>
          <a:stretch/>
        </p:blipFill>
        <p:spPr>
          <a:xfrm>
            <a:off x="7674840" y="5580720"/>
            <a:ext cx="1008000" cy="9349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Titolo 1"/>
          <p:cNvSpPr/>
          <p:nvPr/>
        </p:nvSpPr>
        <p:spPr>
          <a:xfrm>
            <a:off x="457200" y="274680"/>
            <a:ext cx="8516520" cy="857520"/>
          </a:xfrm>
          <a:prstGeom prst="rect">
            <a:avLst/>
          </a:prstGeom>
          <a:gradFill rotWithShape="0">
            <a:gsLst>
              <a:gs pos="0">
                <a:srgbClr val="FEF2F1"/>
              </a:gs>
              <a:gs pos="100000">
                <a:srgbClr val="F78E80"/>
              </a:gs>
            </a:gsLst>
            <a:lin ang="54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it-IT" sz="3200" b="1" strike="noStrike" spc="-1">
                <a:solidFill>
                  <a:srgbClr val="000000"/>
                </a:solidFill>
                <a:latin typeface="Calibri"/>
                <a:ea typeface="Calibri"/>
              </a:rPr>
              <a:t>PRINCIPALI ELEMENTI DI INNOVAZIONE</a:t>
            </a:r>
            <a:endParaRPr lang="it-IT" sz="3200" b="0" strike="noStrike" spc="-1">
              <a:latin typeface="Arial"/>
            </a:endParaRPr>
          </a:p>
        </p:txBody>
      </p:sp>
      <p:sp>
        <p:nvSpPr>
          <p:cNvPr id="204" name="Segnaposto testo 2"/>
          <p:cNvSpPr/>
          <p:nvPr/>
        </p:nvSpPr>
        <p:spPr>
          <a:xfrm>
            <a:off x="457200" y="1247040"/>
            <a:ext cx="8516520" cy="5332320"/>
          </a:xfrm>
          <a:prstGeom prst="rect">
            <a:avLst/>
          </a:prstGeom>
          <a:gradFill rotWithShape="0">
            <a:gsLst>
              <a:gs pos="0">
                <a:srgbClr val="FEF2F1"/>
              </a:gs>
              <a:gs pos="100000">
                <a:srgbClr val="F78E80"/>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L'Istituto comprensivo dispone delle Digital Board in tutte le aule utilizzate per la didattica dalla scuola dell’infanzia alla scuola primaria e secondaria dei 19 plessi. Consente il comodato d’uso delle strumentazioni e della connessione alle famiglie degli studenti che ne fanno richiesta per motivate e documentate esigenze.</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Sono inoltre presenti aule informatiche presso tutti i plessi della scuola primaria  e presso la scuola secondaria di primo grado dell’Istituto.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La scuola primaria attiva progetti di informatica gestiti da esperti interni in ore curricolari con riferimento al rispetto della E-policy di Istituto.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Il team digitale che si occupa di coordinare le attività legate alle nuove tecnologie e di fornire consulenza e supporto all'intero istituto.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E’ presente la figura del DPO ossia responsabile della Protezione dei Dati – è la nuova figura introdotta dal GDPR e che ha la funzione di affiancare titolare, addetti e responsabili del trattamento affinché conservino i dati e gestiscano i rischi seguendo i princìpi e le indicazioni del Regolamento Europeo</a:t>
            </a:r>
            <a:r>
              <a:rPr lang="it-IT" sz="1800" b="0" strike="noStrike" spc="-1">
                <a:solidFill>
                  <a:srgbClr val="000000"/>
                </a:solidFill>
                <a:latin typeface="Calibri"/>
                <a:ea typeface="Calibri"/>
              </a:rPr>
              <a:t>.</a:t>
            </a:r>
            <a:endParaRPr lang="it-IT"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p15="http://schemas.microsoft.com/office/powerpoint/2012/main"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egnaposto testo 2"/>
          <p:cNvSpPr/>
          <p:nvPr/>
        </p:nvSpPr>
        <p:spPr>
          <a:xfrm>
            <a:off x="83880" y="733320"/>
            <a:ext cx="8225640" cy="5045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39120" algn="ctr">
              <a:lnSpc>
                <a:spcPct val="100000"/>
              </a:lnSpc>
              <a:spcBef>
                <a:spcPts val="360"/>
              </a:spcBef>
              <a:buClr>
                <a:srgbClr val="000000"/>
              </a:buClr>
              <a:buFont typeface="Arial"/>
              <a:buChar char="•"/>
            </a:pPr>
            <a:r>
              <a:rPr lang="it-IT" sz="2800" b="0" strike="noStrike" spc="-1">
                <a:solidFill>
                  <a:srgbClr val="000000"/>
                </a:solidFill>
                <a:latin typeface="Calibri"/>
                <a:ea typeface="Calibri"/>
              </a:rPr>
              <a:t>CURRICOLO DI SCUOLA</a:t>
            </a:r>
            <a:endParaRPr lang="it-IT" sz="2800" b="0" strike="noStrike" spc="-1">
              <a:latin typeface="Arial"/>
            </a:endParaRPr>
          </a:p>
          <a:p>
            <a:pPr marL="457200" indent="-339120">
              <a:lnSpc>
                <a:spcPct val="100000"/>
              </a:lnSpc>
              <a:spcBef>
                <a:spcPts val="360"/>
              </a:spcBef>
              <a:buClr>
                <a:srgbClr val="000000"/>
              </a:buClr>
              <a:buFont typeface="Arial"/>
              <a:buChar char="•"/>
            </a:pPr>
            <a:r>
              <a:rPr lang="it-IT" sz="2800" b="0" strike="noStrike" spc="-1">
                <a:solidFill>
                  <a:srgbClr val="000000"/>
                </a:solidFill>
                <a:latin typeface="Calibri"/>
                <a:ea typeface="Calibri"/>
              </a:rPr>
              <a:t>A seguito dell'entrata in vigore della legge 92/2019, l'Istituto comprensivo ha elaborato il curricolo verticale e trasversale di Educazione civica qui allegato.</a:t>
            </a:r>
            <a:endParaRPr lang="it-IT" sz="2800" b="0" strike="noStrike" spc="-1">
              <a:latin typeface="Arial"/>
            </a:endParaRPr>
          </a:p>
          <a:p>
            <a:pPr>
              <a:lnSpc>
                <a:spcPct val="100000"/>
              </a:lnSpc>
              <a:spcBef>
                <a:spcPts val="360"/>
              </a:spcBef>
            </a:pPr>
            <a:endParaRPr lang="it-IT" sz="2800" b="0" strike="noStrike" spc="-1">
              <a:latin typeface="Arial"/>
            </a:endParaRPr>
          </a:p>
          <a:p>
            <a:pPr marL="457200" indent="-339120">
              <a:lnSpc>
                <a:spcPct val="100000"/>
              </a:lnSpc>
              <a:spcBef>
                <a:spcPts val="360"/>
              </a:spcBef>
              <a:buClr>
                <a:srgbClr val="000000"/>
              </a:buClr>
              <a:buFont typeface="Arial"/>
              <a:buChar char="•"/>
            </a:pPr>
            <a:r>
              <a:rPr lang="it-IT" sz="2800" b="0" strike="noStrike" spc="-1">
                <a:solidFill>
                  <a:srgbClr val="000000"/>
                </a:solidFill>
                <a:latin typeface="Calibri"/>
                <a:ea typeface="Calibri"/>
              </a:rPr>
              <a:t>Gli aspetti qualificanti del curricolo sono descritti nella sezione curricolo verticale presente sul sito dell'istituto Comprensivo al seguente link:</a:t>
            </a:r>
            <a:endParaRPr lang="it-IT" sz="2800" b="0" strike="noStrike" spc="-1">
              <a:latin typeface="Arial"/>
            </a:endParaRPr>
          </a:p>
          <a:p>
            <a:pPr marL="114480">
              <a:lnSpc>
                <a:spcPct val="100000"/>
              </a:lnSpc>
              <a:spcBef>
                <a:spcPts val="360"/>
              </a:spcBef>
              <a:tabLst>
                <a:tab pos="0" algn="l"/>
              </a:tabLst>
            </a:pPr>
            <a:r>
              <a:rPr lang="it-IT" sz="2800" b="0" strike="noStrike" spc="-1">
                <a:solidFill>
                  <a:srgbClr val="0070C0"/>
                </a:solidFill>
                <a:latin typeface="Calibri"/>
                <a:ea typeface="Calibri"/>
              </a:rPr>
              <a:t>        </a:t>
            </a:r>
            <a:r>
              <a:rPr lang="it-IT" sz="2800" b="0" u="sng" strike="noStrike" spc="-1">
                <a:solidFill>
                  <a:srgbClr val="EA5A0C"/>
                </a:solidFill>
                <a:uFillTx/>
                <a:latin typeface="Calibri"/>
                <a:ea typeface="Calibri"/>
                <a:hlinkClick r:id="rId2"/>
              </a:rPr>
              <a:t>http://www.icrobbio.edu.it/curricolo-distituto/</a:t>
            </a:r>
            <a:endParaRPr lang="it-IT" sz="2800" b="0" strike="noStrike" spc="-1">
              <a:latin typeface="Arial"/>
            </a:endParaRPr>
          </a:p>
          <a:p>
            <a:pPr marL="114480">
              <a:lnSpc>
                <a:spcPct val="100000"/>
              </a:lnSpc>
              <a:spcBef>
                <a:spcPts val="360"/>
              </a:spcBef>
              <a:tabLst>
                <a:tab pos="0" algn="l"/>
              </a:tabLst>
            </a:pPr>
            <a:endParaRPr lang="it-IT" sz="2800" b="0" strike="noStrike" spc="-1">
              <a:latin typeface="Arial"/>
            </a:endParaRPr>
          </a:p>
        </p:txBody>
      </p:sp>
      <p:pic>
        <p:nvPicPr>
          <p:cNvPr id="206" name="Immagine 1"/>
          <p:cNvPicPr/>
          <p:nvPr/>
        </p:nvPicPr>
        <p:blipFill>
          <a:blip r:embed="rId3"/>
          <a:stretch/>
        </p:blipFill>
        <p:spPr>
          <a:xfrm>
            <a:off x="7783920" y="5598360"/>
            <a:ext cx="880200" cy="81288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p15="http://schemas.microsoft.com/office/powerpoint/2012/main"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Titolo 1"/>
          <p:cNvSpPr/>
          <p:nvPr/>
        </p:nvSpPr>
        <p:spPr>
          <a:xfrm>
            <a:off x="368280" y="841680"/>
            <a:ext cx="8227080" cy="11426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90000"/>
              </a:lnSpc>
            </a:pPr>
            <a:br/>
            <a:r>
              <a:rPr lang="it-IT" sz="4400" b="0" strike="noStrike" spc="-1">
                <a:solidFill>
                  <a:srgbClr val="000000"/>
                </a:solidFill>
                <a:latin typeface="Arial"/>
                <a:ea typeface="DejaVu Sans"/>
              </a:rPr>
              <a:t>ENTRIAMO NEL SITO ISTITUZIONALE</a:t>
            </a:r>
            <a:endParaRPr lang="it-IT" sz="4400" b="0" strike="noStrike" spc="-1">
              <a:latin typeface="Arial"/>
            </a:endParaRPr>
          </a:p>
        </p:txBody>
      </p:sp>
      <p:sp>
        <p:nvSpPr>
          <p:cNvPr id="208" name="Sottotitolo 2"/>
          <p:cNvSpPr/>
          <p:nvPr/>
        </p:nvSpPr>
        <p:spPr>
          <a:xfrm>
            <a:off x="457200" y="2368080"/>
            <a:ext cx="8227080" cy="10476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marL="228600" indent="-226440" algn="ctr">
              <a:lnSpc>
                <a:spcPct val="90000"/>
              </a:lnSpc>
              <a:spcBef>
                <a:spcPts val="1001"/>
              </a:spcBef>
              <a:buClr>
                <a:srgbClr val="000000"/>
              </a:buClr>
              <a:buFont typeface="Arial"/>
              <a:buChar char="•"/>
            </a:pPr>
            <a:r>
              <a:rPr lang="it-IT" sz="2800" b="0" u="sng" strike="noStrike" spc="-1">
                <a:solidFill>
                  <a:srgbClr val="EA5A0C"/>
                </a:solidFill>
                <a:uFillTx/>
                <a:latin typeface="Arial"/>
                <a:ea typeface="DejaVu Sans"/>
                <a:hlinkClick r:id="rId2"/>
              </a:rPr>
              <a:t>http://www.icrobbio.edu.it/</a:t>
            </a:r>
            <a:endParaRPr lang="it-IT" sz="2800" b="0" strike="noStrike" spc="-1">
              <a:latin typeface="Arial"/>
            </a:endParaRPr>
          </a:p>
          <a:p>
            <a:pPr algn="ctr">
              <a:lnSpc>
                <a:spcPct val="90000"/>
              </a:lnSpc>
              <a:spcBef>
                <a:spcPts val="1001"/>
              </a:spcBef>
            </a:pPr>
            <a:endParaRPr lang="it-IT" sz="2800" b="0" strike="noStrike" spc="-1">
              <a:latin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itolo 1"/>
          <p:cNvSpPr/>
          <p:nvPr/>
        </p:nvSpPr>
        <p:spPr>
          <a:xfrm>
            <a:off x="235440" y="274680"/>
            <a:ext cx="8751960" cy="622080"/>
          </a:xfrm>
          <a:prstGeom prst="rect">
            <a:avLst/>
          </a:prstGeom>
          <a:gradFill rotWithShape="0">
            <a:gsLst>
              <a:gs pos="0">
                <a:srgbClr val="FEF2F1"/>
              </a:gs>
              <a:gs pos="100000">
                <a:srgbClr val="F78E80"/>
              </a:gs>
            </a:gsLst>
            <a:lin ang="5400000"/>
          </a:gra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it-IT" sz="2800" b="0" strike="noStrike" spc="-1">
                <a:solidFill>
                  <a:srgbClr val="000000"/>
                </a:solidFill>
                <a:latin typeface="Calibri"/>
                <a:ea typeface="Calibri"/>
              </a:rPr>
              <a:t>INIZIATIVE DI AMPLIAMENTO CURRICOLARE</a:t>
            </a:r>
            <a:endParaRPr lang="it-IT" sz="2800" b="0" strike="noStrike" spc="-1">
              <a:latin typeface="Arial"/>
            </a:endParaRPr>
          </a:p>
        </p:txBody>
      </p:sp>
      <p:sp>
        <p:nvSpPr>
          <p:cNvPr id="210" name="Segnaposto testo 2"/>
          <p:cNvSpPr/>
          <p:nvPr/>
        </p:nvSpPr>
        <p:spPr>
          <a:xfrm>
            <a:off x="235440" y="762120"/>
            <a:ext cx="8751960" cy="5981040"/>
          </a:xfrm>
          <a:prstGeom prst="rect">
            <a:avLst/>
          </a:pr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Potenziamento conoscenze lingua inglese con certificazione.</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Preparazione esami di certificazione Trinity per la scuola primaria e cambridge (movers, ket) per la scuola secondaria I grado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Centro sportivo scolastico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DejaVu Sans"/>
              </a:rPr>
              <a:t>Curvatura sportiva per le classi prime della scuola secondaria I grado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Arte, musica e creatività a scuola</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Orientamento in uscita per le classi terze della scuola secondaria di I grado</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Attività di recupero e di consolidamento in ambito linguistico e in ambito matematico per alunni con BES; attività di recupero linguistico specifiche per alunni stranieri.</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DejaVu Sans"/>
              </a:rPr>
              <a:t>Attività di promozione della lettura con il progetto #ioleggoperchè#</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Attività di alfabetizzazione informatica.</a:t>
            </a:r>
            <a:endParaRPr lang="it-IT" sz="2000" b="0" strike="noStrike" spc="-1">
              <a:latin typeface="Arial"/>
            </a:endParaRPr>
          </a:p>
          <a:p>
            <a:pPr marL="457200" indent="-339120">
              <a:lnSpc>
                <a:spcPct val="100000"/>
              </a:lnSpc>
              <a:spcBef>
                <a:spcPts val="360"/>
              </a:spcBef>
              <a:buClr>
                <a:srgbClr val="000000"/>
              </a:buClr>
              <a:buFont typeface="Arial"/>
              <a:buChar char="•"/>
            </a:pPr>
            <a:r>
              <a:rPr lang="it-IT" sz="2000" b="0" strike="noStrike" spc="-1">
                <a:solidFill>
                  <a:srgbClr val="000000"/>
                </a:solidFill>
                <a:latin typeface="Calibri"/>
                <a:ea typeface="Calibri"/>
              </a:rPr>
              <a:t>DIREZIONE...FUTURO per la a continuità orizzontale e verticale nei tre ordini di scuola e finalizzate a raccordare le competenze in uscita e quelle in entrata nell'ordine di scuola successivo.</a:t>
            </a:r>
            <a:endParaRPr lang="it-IT" sz="2000" b="0" strike="noStrike" spc="-1">
              <a:latin typeface="Arial"/>
            </a:endParaRPr>
          </a:p>
          <a:p>
            <a:pPr>
              <a:lnSpc>
                <a:spcPct val="100000"/>
              </a:lnSpc>
              <a:spcBef>
                <a:spcPts val="360"/>
              </a:spcBef>
            </a:pPr>
            <a:endParaRPr lang="it-IT"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p15="http://schemas.microsoft.com/office/powerpoint/2012/main"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Google Shape;96;p15"/>
          <p:cNvSpPr/>
          <p:nvPr/>
        </p:nvSpPr>
        <p:spPr>
          <a:xfrm>
            <a:off x="457920" y="524520"/>
            <a:ext cx="8225640" cy="165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2800" b="1" strike="noStrike" spc="-1">
                <a:solidFill>
                  <a:srgbClr val="000000"/>
                </a:solidFill>
                <a:latin typeface="Calibri"/>
                <a:ea typeface="Calibri"/>
              </a:rPr>
              <a:t>              UFFICI AMMINISTRATIVI E DIRIGENZA</a:t>
            </a:r>
            <a:br/>
            <a:r>
              <a:rPr lang="it-IT" sz="2800" b="1" strike="noStrike" spc="-1">
                <a:solidFill>
                  <a:srgbClr val="000000"/>
                </a:solidFill>
                <a:latin typeface="Calibri"/>
                <a:ea typeface="Calibri"/>
              </a:rPr>
              <a:t> Ufficio centrale Piazza San Pietro 1- Robbio</a:t>
            </a:r>
            <a:endParaRPr lang="it-IT" sz="2800" b="0" strike="noStrike" spc="-1">
              <a:latin typeface="Arial"/>
            </a:endParaRPr>
          </a:p>
          <a:p>
            <a:pPr algn="ctr">
              <a:lnSpc>
                <a:spcPct val="100000"/>
              </a:lnSpc>
              <a:tabLst>
                <a:tab pos="0" algn="l"/>
              </a:tabLst>
            </a:pPr>
            <a:r>
              <a:rPr lang="it-IT" sz="2800" b="1" strike="noStrike" spc="-1">
                <a:solidFill>
                  <a:srgbClr val="000000"/>
                </a:solidFill>
                <a:latin typeface="Calibri"/>
                <a:ea typeface="Calibri"/>
              </a:rPr>
              <a:t>Ufficio succursale Piazza Municipio 1- Valle Lomellina</a:t>
            </a:r>
            <a:endParaRPr lang="it-IT" sz="2800" b="0" strike="noStrike" spc="-1">
              <a:latin typeface="Arial"/>
            </a:endParaRPr>
          </a:p>
          <a:p>
            <a:pPr algn="ctr">
              <a:lnSpc>
                <a:spcPct val="100000"/>
              </a:lnSpc>
              <a:tabLst>
                <a:tab pos="0" algn="l"/>
              </a:tabLst>
            </a:pPr>
            <a:endParaRPr lang="it-IT" sz="2800" b="0" strike="noStrike" spc="-1">
              <a:latin typeface="Arial"/>
            </a:endParaRPr>
          </a:p>
        </p:txBody>
      </p:sp>
      <p:sp>
        <p:nvSpPr>
          <p:cNvPr id="132" name="Google Shape;97;p15"/>
          <p:cNvSpPr/>
          <p:nvPr/>
        </p:nvSpPr>
        <p:spPr>
          <a:xfrm>
            <a:off x="206280" y="1829520"/>
            <a:ext cx="8225640" cy="2232360"/>
          </a:xfrm>
          <a:prstGeom prst="rect">
            <a:avLst/>
          </a:prstGeom>
          <a:gradFill rotWithShape="0">
            <a:gsLst>
              <a:gs pos="0">
                <a:srgbClr val="FFD89F"/>
              </a:gs>
              <a:gs pos="100000">
                <a:srgbClr val="FFE5C5"/>
              </a:gs>
            </a:gsLst>
            <a:lin ang="18900000"/>
          </a:gradFill>
          <a:ln w="38100">
            <a:solidFill>
              <a:srgbClr val="FF9900"/>
            </a:solidFill>
            <a:round/>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39120">
              <a:lnSpc>
                <a:spcPct val="100000"/>
              </a:lnSpc>
              <a:buClr>
                <a:srgbClr val="000000"/>
              </a:buClr>
              <a:buFont typeface="Arial"/>
              <a:buChar char="•"/>
            </a:pPr>
            <a:r>
              <a:rPr lang="it-IT" sz="3200" b="0" strike="noStrike" spc="-1">
                <a:solidFill>
                  <a:srgbClr val="000000"/>
                </a:solidFill>
                <a:latin typeface="Calibri"/>
                <a:ea typeface="Calibri"/>
              </a:rPr>
              <a:t>L’ufficio amministrativo aperto dal lunedì al venerdì dalle 10.30-13.00/14.00-16.00 </a:t>
            </a:r>
            <a:endParaRPr lang="it-IT" sz="3200" b="0" strike="noStrike" spc="-1">
              <a:latin typeface="Arial"/>
            </a:endParaRPr>
          </a:p>
          <a:p>
            <a:pPr marL="343080" indent="-339120">
              <a:lnSpc>
                <a:spcPct val="100000"/>
              </a:lnSpc>
              <a:buClr>
                <a:srgbClr val="000000"/>
              </a:buClr>
              <a:buFont typeface="Arial"/>
              <a:buChar char="•"/>
            </a:pPr>
            <a:r>
              <a:rPr lang="it-IT" sz="3200" b="0" strike="noStrike" spc="-1">
                <a:solidFill>
                  <a:srgbClr val="000000"/>
                </a:solidFill>
                <a:latin typeface="Calibri"/>
                <a:ea typeface="Calibri"/>
              </a:rPr>
              <a:t>L’ufficio succursale aperto il lunedì e il giovedì dalle ore 8:00 alle ore 15:00</a:t>
            </a:r>
            <a:endParaRPr lang="it-IT" sz="3200" b="0" strike="noStrike" spc="-1">
              <a:latin typeface="Arial"/>
            </a:endParaRPr>
          </a:p>
          <a:p>
            <a:pPr>
              <a:lnSpc>
                <a:spcPct val="100000"/>
              </a:lnSpc>
              <a:spcBef>
                <a:spcPts val="641"/>
              </a:spcBef>
            </a:pPr>
            <a:endParaRPr lang="it-IT" sz="3200" b="0" strike="noStrike" spc="-1">
              <a:latin typeface="Arial"/>
            </a:endParaRPr>
          </a:p>
          <a:p>
            <a:pPr marL="343080" indent="-339120">
              <a:lnSpc>
                <a:spcPct val="100000"/>
              </a:lnSpc>
              <a:spcBef>
                <a:spcPts val="641"/>
              </a:spcBef>
              <a:tabLst>
                <a:tab pos="0" algn="l"/>
              </a:tabLst>
            </a:pPr>
            <a:r>
              <a:rPr lang="it-IT" sz="3200" b="0" strike="noStrike" spc="-1">
                <a:solidFill>
                  <a:srgbClr val="000000"/>
                </a:solidFill>
                <a:latin typeface="Calibri"/>
                <a:ea typeface="Calibri"/>
              </a:rPr>
              <a:t>La Dirigente, </a:t>
            </a:r>
            <a:r>
              <a:rPr lang="it-IT" sz="3200" b="0" i="1" strike="noStrike" spc="-1">
                <a:solidFill>
                  <a:srgbClr val="000000"/>
                </a:solidFill>
                <a:latin typeface="Calibri"/>
                <a:ea typeface="Calibri"/>
              </a:rPr>
              <a:t>Dott.ssa Maria Di Benedetto, </a:t>
            </a:r>
            <a:r>
              <a:rPr lang="it-IT" sz="3200" b="0" strike="noStrike" spc="-1">
                <a:solidFill>
                  <a:srgbClr val="000000"/>
                </a:solidFill>
                <a:latin typeface="Calibri"/>
                <a:ea typeface="Calibri"/>
              </a:rPr>
              <a:t>riceve su appuntamento.</a:t>
            </a:r>
            <a:endParaRPr lang="it-IT" sz="3200" b="0" strike="noStrike" spc="-1">
              <a:latin typeface="Arial"/>
            </a:endParaRPr>
          </a:p>
          <a:p>
            <a:pPr marL="343080" indent="-339120">
              <a:lnSpc>
                <a:spcPct val="100000"/>
              </a:lnSpc>
              <a:spcBef>
                <a:spcPts val="641"/>
              </a:spcBef>
              <a:tabLst>
                <a:tab pos="0" algn="l"/>
              </a:tabLst>
            </a:pPr>
            <a:endParaRPr lang="it-IT" sz="3200" b="0" strike="noStrike" spc="-1">
              <a:latin typeface="Arial"/>
            </a:endParaRPr>
          </a:p>
          <a:p>
            <a:pPr marL="343080" indent="-339120">
              <a:lnSpc>
                <a:spcPct val="100000"/>
              </a:lnSpc>
              <a:spcBef>
                <a:spcPts val="641"/>
              </a:spcBef>
              <a:tabLst>
                <a:tab pos="0" algn="l"/>
              </a:tabLst>
            </a:pPr>
            <a:endParaRPr lang="it-IT" sz="3200" b="0" strike="noStrike" spc="-1">
              <a:latin typeface="Arial"/>
            </a:endParaRPr>
          </a:p>
          <a:p>
            <a:pPr marL="343080" indent="-339120">
              <a:lnSpc>
                <a:spcPct val="100000"/>
              </a:lnSpc>
              <a:spcBef>
                <a:spcPts val="641"/>
              </a:spcBef>
              <a:tabLst>
                <a:tab pos="0" algn="l"/>
              </a:tabLst>
            </a:pPr>
            <a:endParaRPr lang="it-IT" sz="3200" b="0" strike="noStrike" spc="-1">
              <a:latin typeface="Arial"/>
            </a:endParaRPr>
          </a:p>
        </p:txBody>
      </p:sp>
      <p:sp>
        <p:nvSpPr>
          <p:cNvPr id="133" name="Google Shape;98;p15"/>
          <p:cNvSpPr/>
          <p:nvPr/>
        </p:nvSpPr>
        <p:spPr>
          <a:xfrm>
            <a:off x="559800" y="5348520"/>
            <a:ext cx="8225640" cy="982800"/>
          </a:xfrm>
          <a:prstGeom prst="rect">
            <a:avLst/>
          </a:prstGeom>
          <a:noFill/>
          <a:ln w="0">
            <a:noFill/>
          </a:ln>
        </p:spPr>
        <p:style>
          <a:lnRef idx="0">
            <a:scrgbClr r="0" g="0" b="0"/>
          </a:lnRef>
          <a:fillRef idx="0">
            <a:scrgbClr r="0" g="0" b="0"/>
          </a:fillRef>
          <a:effectRef idx="0">
            <a:scrgbClr r="0" g="0" b="0"/>
          </a:effectRef>
          <a:fontRef idx="minor"/>
        </p:style>
        <p:txBody>
          <a:bodyPr lIns="90000" tIns="91440" rIns="90000" bIns="91440">
            <a:noAutofit/>
          </a:bodyPr>
          <a:lstStyle/>
          <a:p>
            <a:pPr>
              <a:lnSpc>
                <a:spcPct val="100000"/>
              </a:lnSpc>
            </a:pPr>
            <a:r>
              <a:rPr lang="it-IT" sz="3200" b="0" u="sng" strike="noStrike" spc="-1">
                <a:solidFill>
                  <a:srgbClr val="EA5A0C"/>
                </a:solidFill>
                <a:uFillTx/>
                <a:latin typeface="Calibri"/>
                <a:ea typeface="Calibri"/>
                <a:hlinkClick r:id="rId2"/>
              </a:rPr>
              <a:t>SITO WEB:</a:t>
            </a:r>
            <a:r>
              <a:rPr lang="it-IT" sz="3200" b="0" u="sng" strike="noStrike" spc="-1">
                <a:solidFill>
                  <a:srgbClr val="EA5A0C"/>
                </a:solidFill>
                <a:uFillTx/>
                <a:latin typeface="Calibri"/>
                <a:ea typeface="Calibri"/>
              </a:rPr>
              <a:t> </a:t>
            </a:r>
            <a:r>
              <a:rPr lang="it-IT" sz="3200" b="0" u="sng" strike="noStrike" spc="-1">
                <a:solidFill>
                  <a:srgbClr val="EA5A0C"/>
                </a:solidFill>
                <a:uFillTx/>
                <a:latin typeface="Calibri"/>
                <a:ea typeface="Calibri"/>
                <a:hlinkClick r:id="rId2"/>
              </a:rPr>
              <a:t>http://www.icrobbio.edu.it/</a:t>
            </a:r>
            <a:endParaRPr lang="it-IT" sz="3200" b="0" strike="noStrike" spc="-1">
              <a:latin typeface="Arial"/>
            </a:endParaRPr>
          </a:p>
          <a:p>
            <a:pPr>
              <a:lnSpc>
                <a:spcPct val="100000"/>
              </a:lnSpc>
            </a:pPr>
            <a:endParaRPr lang="it-IT" sz="3200" b="0" strike="noStrike" spc="-1">
              <a:latin typeface="Arial"/>
            </a:endParaRPr>
          </a:p>
        </p:txBody>
      </p:sp>
      <p:pic>
        <p:nvPicPr>
          <p:cNvPr id="134" name="Immagine 1"/>
          <p:cNvPicPr/>
          <p:nvPr/>
        </p:nvPicPr>
        <p:blipFill>
          <a:blip r:embed="rId3"/>
          <a:stretch/>
        </p:blipFill>
        <p:spPr>
          <a:xfrm>
            <a:off x="8246880" y="1897920"/>
            <a:ext cx="762840" cy="67896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Titolo 1"/>
          <p:cNvSpPr/>
          <p:nvPr/>
        </p:nvSpPr>
        <p:spPr>
          <a:xfrm>
            <a:off x="457920" y="1208520"/>
            <a:ext cx="8225640" cy="1139040"/>
          </a:xfrm>
          <a:prstGeom prst="rect">
            <a:avLst/>
          </a:prstGeom>
          <a:solidFill>
            <a:srgbClr val="E8F2A1"/>
          </a:solidFill>
          <a:ln w="0">
            <a:solidFill>
              <a:srgbClr val="FDEADA"/>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it-IT" sz="4000" b="0" i="1" strike="noStrike" spc="-1">
                <a:solidFill>
                  <a:srgbClr val="000000"/>
                </a:solidFill>
                <a:latin typeface="Harrington"/>
                <a:ea typeface="Calibri"/>
              </a:rPr>
              <a:t>Con l’augurio di avervi nella nostra grande famiglia educativa…</a:t>
            </a:r>
            <a:r>
              <a:rPr lang="it-IT" sz="4000" b="0" strike="noStrike" spc="-1">
                <a:solidFill>
                  <a:srgbClr val="000000"/>
                </a:solidFill>
                <a:latin typeface="Harrington"/>
                <a:ea typeface="Calibri"/>
              </a:rPr>
              <a:t>.</a:t>
            </a:r>
            <a:endParaRPr lang="it-IT" sz="4000" b="0" strike="noStrike" spc="-1">
              <a:latin typeface="Arial"/>
            </a:endParaRPr>
          </a:p>
        </p:txBody>
      </p:sp>
      <p:sp>
        <p:nvSpPr>
          <p:cNvPr id="212" name="Segnaposto testo 2"/>
          <p:cNvSpPr/>
          <p:nvPr/>
        </p:nvSpPr>
        <p:spPr>
          <a:xfrm>
            <a:off x="282240" y="2782800"/>
            <a:ext cx="8577360" cy="3696120"/>
          </a:xfrm>
          <a:prstGeom prst="rect">
            <a:avLst/>
          </a:prstGeom>
          <a:solidFill>
            <a:srgbClr val="D4EA6B"/>
          </a:solidFill>
          <a:ln w="57240">
            <a:noFill/>
          </a:ln>
        </p:spPr>
        <p:style>
          <a:lnRef idx="0">
            <a:scrgbClr r="0" g="0" b="0"/>
          </a:lnRef>
          <a:fillRef idx="0">
            <a:scrgbClr r="0" g="0" b="0"/>
          </a:fillRef>
          <a:effectRef idx="0">
            <a:scrgbClr r="0" g="0" b="0"/>
          </a:effectRef>
          <a:fontRef idx="minor"/>
        </p:style>
        <p:txBody>
          <a:bodyPr lIns="90000" tIns="45000" rIns="90000" bIns="45000">
            <a:noAutofit/>
          </a:bodyPr>
          <a:lstStyle/>
          <a:p>
            <a:pPr marL="114480">
              <a:lnSpc>
                <a:spcPct val="100000"/>
              </a:lnSpc>
              <a:spcBef>
                <a:spcPts val="360"/>
              </a:spcBef>
              <a:tabLst>
                <a:tab pos="0" algn="l"/>
              </a:tabLst>
            </a:pPr>
            <a:r>
              <a:rPr lang="it-IT" sz="4000" b="0" i="1" strike="noStrike" spc="-1">
                <a:solidFill>
                  <a:srgbClr val="000000"/>
                </a:solidFill>
                <a:latin typeface="Harrington"/>
                <a:ea typeface="Calibri"/>
              </a:rPr>
              <a:t>Il Dirigente scolastico e il suo Staff vi                         RINGRAZIANO</a:t>
            </a:r>
            <a:endParaRPr lang="it-IT" sz="4000" b="0" strike="noStrike" spc="-1">
              <a:latin typeface="Arial"/>
            </a:endParaRPr>
          </a:p>
          <a:p>
            <a:pPr marL="114480" algn="ctr">
              <a:lnSpc>
                <a:spcPct val="100000"/>
              </a:lnSpc>
              <a:spcBef>
                <a:spcPts val="360"/>
              </a:spcBef>
              <a:tabLst>
                <a:tab pos="0" algn="l"/>
              </a:tabLst>
            </a:pPr>
            <a:r>
              <a:rPr lang="it-IT" sz="4000" b="0" i="1" strike="noStrike" spc="-1">
                <a:solidFill>
                  <a:srgbClr val="000000"/>
                </a:solidFill>
                <a:latin typeface="Harrington"/>
                <a:ea typeface="Calibri"/>
              </a:rPr>
              <a:t>per l’attenzione</a:t>
            </a:r>
            <a:endParaRPr lang="it-IT" sz="4000" b="0" strike="noStrike" spc="-1">
              <a:latin typeface="Arial"/>
            </a:endParaRPr>
          </a:p>
          <a:p>
            <a:pPr marL="114480">
              <a:lnSpc>
                <a:spcPct val="100000"/>
              </a:lnSpc>
              <a:spcBef>
                <a:spcPts val="360"/>
              </a:spcBef>
              <a:tabLst>
                <a:tab pos="0" algn="l"/>
              </a:tabLst>
            </a:pPr>
            <a:endParaRPr lang="it-IT" sz="4000" b="0" strike="noStrike" spc="-1">
              <a:latin typeface="Arial"/>
            </a:endParaRPr>
          </a:p>
          <a:p>
            <a:pPr marL="114480">
              <a:lnSpc>
                <a:spcPct val="100000"/>
              </a:lnSpc>
              <a:spcBef>
                <a:spcPts val="360"/>
              </a:spcBef>
              <a:tabLst>
                <a:tab pos="0" algn="l"/>
              </a:tabLst>
            </a:pPr>
            <a:endParaRPr lang="it-IT" sz="4000" b="0" strike="noStrike" spc="-1">
              <a:latin typeface="Arial"/>
            </a:endParaRPr>
          </a:p>
        </p:txBody>
      </p:sp>
      <p:pic>
        <p:nvPicPr>
          <p:cNvPr id="213" name="Immagine 3"/>
          <p:cNvPicPr/>
          <p:nvPr/>
        </p:nvPicPr>
        <p:blipFill>
          <a:blip r:embed="rId2"/>
          <a:stretch/>
        </p:blipFill>
        <p:spPr>
          <a:xfrm>
            <a:off x="7668720" y="5151600"/>
            <a:ext cx="880200" cy="81288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6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5" name="Figura a mano libera: forma 125"/>
          <p:cNvSpPr/>
          <p:nvPr/>
        </p:nvSpPr>
        <p:spPr>
          <a:xfrm>
            <a:off x="307800" y="378000"/>
            <a:ext cx="8721720" cy="1099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tabLst>
                <a:tab pos="0" algn="l"/>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Documenti presenti sul sito web dell’Istituto e su Scuola in Chiaro </a:t>
            </a:r>
            <a:r>
              <a:rPr lang="it-IT" sz="2000" b="0" u="sng" strike="noStrike" spc="-1">
                <a:solidFill>
                  <a:srgbClr val="EA5A0C"/>
                </a:solidFill>
                <a:uFillTx/>
                <a:latin typeface="Calibri"/>
                <a:ea typeface="Calibri"/>
                <a:hlinkClick r:id="rId2"/>
              </a:rPr>
              <a:t>https://cercalatuascuola.istruzione.it/cercalatuascuola/istituti/PVIC80800Q/ic-di-robbio/</a:t>
            </a:r>
            <a:endParaRPr lang="it-IT" sz="2000" b="0" strike="noStrike" spc="-1">
              <a:latin typeface="Arial"/>
            </a:endParaRPr>
          </a:p>
        </p:txBody>
      </p:sp>
      <p:sp>
        <p:nvSpPr>
          <p:cNvPr id="136" name="Figura a mano libera: forma 126"/>
          <p:cNvSpPr/>
          <p:nvPr/>
        </p:nvSpPr>
        <p:spPr>
          <a:xfrm>
            <a:off x="414360" y="1671480"/>
            <a:ext cx="8312400" cy="4978800"/>
          </a:xfrm>
          <a:custGeom>
            <a:avLst/>
            <a:gdLst/>
            <a:ahLst/>
            <a:cxnLst/>
            <a:rect l="l" t="t" r="r" b="b"/>
            <a:pathLst>
              <a:path w="21600" h="21600">
                <a:moveTo>
                  <a:pt x="0" y="0"/>
                </a:moveTo>
                <a:lnTo>
                  <a:pt x="21600" y="0"/>
                </a:lnTo>
                <a:lnTo>
                  <a:pt x="21600" y="21600"/>
                </a:lnTo>
                <a:lnTo>
                  <a:pt x="0" y="21600"/>
                </a:lnTo>
                <a:lnTo>
                  <a:pt x="0" y="0"/>
                </a:lnTo>
                <a:close/>
              </a:path>
            </a:pathLst>
          </a:cu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Regolamento generale d’Istituto con relative appendici.</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Patto di corresponsabilità educativo e sanitario.</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Carta dei servizi</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PTOF (piano triennale offerta formativa per il triennio    2022- 2025)</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RAV (rapporto di autovalutazione)</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PDM (piano di miglioramento)</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RENDICONTAZIONE SOCIALE</a:t>
            </a:r>
            <a:endParaRPr lang="it-IT" sz="2800" b="0" strike="noStrike" spc="-1">
              <a:latin typeface="Arial"/>
            </a:endParaRPr>
          </a:p>
          <a:p>
            <a:pPr marL="168120" indent="-164520">
              <a:lnSpc>
                <a:spcPct val="90000"/>
              </a:lnSpc>
              <a:spcBef>
                <a:spcPts val="748"/>
              </a:spcBef>
              <a:buClr>
                <a:srgbClr val="000000"/>
              </a:buClr>
              <a:buSzPct val="107000"/>
              <a:buFont typeface="Arial"/>
              <a:buChar char="-"/>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r>
              <a:rPr lang="it-IT" sz="2800" b="0" strike="noStrike" spc="-1">
                <a:solidFill>
                  <a:srgbClr val="000000"/>
                </a:solidFill>
                <a:latin typeface="Calibri"/>
                <a:ea typeface="Calibri"/>
              </a:rPr>
              <a:t>Altri documenti permanenti o redatti annualmente</a:t>
            </a:r>
            <a:endParaRPr lang="it-IT" sz="2800" b="0" strike="noStrike" spc="-1">
              <a:latin typeface="Arial"/>
            </a:endParaRPr>
          </a:p>
          <a:p>
            <a:pPr marL="171360" indent="-164880">
              <a:lnSpc>
                <a:spcPct val="90000"/>
              </a:lnSpc>
              <a:spcBef>
                <a:spcPts val="748"/>
              </a:spcBef>
              <a:tabLst>
                <a:tab pos="0" algn="l"/>
              </a:tabLst>
            </a:pPr>
            <a:r>
              <a:rPr lang="it-IT" sz="2800" b="0" strike="noStrike" spc="-1">
                <a:solidFill>
                  <a:srgbClr val="000000"/>
                </a:solidFill>
                <a:latin typeface="Calibri"/>
                <a:ea typeface="Calibri"/>
              </a:rPr>
              <a:t> a cura del collegio docenti o da commissioni da esso   nominate.</a:t>
            </a:r>
            <a:endParaRPr lang="it-IT" sz="2800" b="0" strike="noStrike" spc="-1">
              <a:latin typeface="Arial"/>
            </a:endParaRPr>
          </a:p>
          <a:p>
            <a:pPr marL="171360" indent="-164880">
              <a:lnSpc>
                <a:spcPct val="90000"/>
              </a:lnSpc>
              <a:spcBef>
                <a:spcPts val="748"/>
              </a:spcBef>
              <a:tabLst>
                <a:tab pos="0" algn="l"/>
              </a:tabLst>
            </a:pPr>
            <a:endParaRPr lang="it-IT"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 name="Figura a mano libera: forma 125_2"/>
          <p:cNvSpPr/>
          <p:nvPr/>
        </p:nvSpPr>
        <p:spPr>
          <a:xfrm>
            <a:off x="307800" y="378000"/>
            <a:ext cx="8722080" cy="110016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sp>
        <p:nvSpPr>
          <p:cNvPr id="138" name="Figura a mano libera: forma 126_2"/>
          <p:cNvSpPr/>
          <p:nvPr/>
        </p:nvSpPr>
        <p:spPr>
          <a:xfrm>
            <a:off x="12960" y="591840"/>
            <a:ext cx="9151200" cy="6036480"/>
          </a:xfrm>
          <a:custGeom>
            <a:avLst/>
            <a:gdLst/>
            <a:ahLst/>
            <a:cxnLst/>
            <a:rect l="l" t="t" r="r" b="b"/>
            <a:pathLst>
              <a:path w="21600" h="21600">
                <a:moveTo>
                  <a:pt x="0" y="0"/>
                </a:moveTo>
                <a:lnTo>
                  <a:pt x="21600" y="0"/>
                </a:lnTo>
                <a:lnTo>
                  <a:pt x="21600" y="21600"/>
                </a:lnTo>
                <a:lnTo>
                  <a:pt x="0" y="21600"/>
                </a:lnTo>
                <a:lnTo>
                  <a:pt x="0" y="0"/>
                </a:lnTo>
                <a:close/>
              </a:path>
            </a:pathLst>
          </a:cu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sp>
      <p:sp>
        <p:nvSpPr>
          <p:cNvPr id="139" name="CasellaDiTesto 57_1"/>
          <p:cNvSpPr/>
          <p:nvPr/>
        </p:nvSpPr>
        <p:spPr>
          <a:xfrm>
            <a:off x="576000" y="685800"/>
            <a:ext cx="8062200" cy="5207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it-IT" sz="1800" b="1" strike="noStrike" spc="-1">
                <a:solidFill>
                  <a:srgbClr val="000000"/>
                </a:solidFill>
                <a:latin typeface="Arial"/>
                <a:ea typeface="DejaVu Sans"/>
              </a:rPr>
              <a:t>I nostri Criteri di qualità</a:t>
            </a:r>
            <a:endParaRPr lang="it-IT" sz="1800" b="0" strike="noStrike" spc="-1">
              <a:latin typeface="Arial"/>
            </a:endParaRPr>
          </a:p>
          <a:p>
            <a:pPr>
              <a:lnSpc>
                <a:spcPct val="100000"/>
              </a:lnSpc>
            </a:pP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1" strike="noStrike" spc="-1">
                <a:solidFill>
                  <a:srgbClr val="000000"/>
                </a:solidFill>
                <a:latin typeface="Arial"/>
                <a:ea typeface="DejaVu Sans"/>
              </a:rPr>
              <a:t>La scuola propone un curricolo</a:t>
            </a:r>
            <a:r>
              <a:rPr lang="it-IT" sz="1800" b="0" strike="noStrike" spc="-1">
                <a:solidFill>
                  <a:srgbClr val="000000"/>
                </a:solidFill>
                <a:latin typeface="Arial"/>
                <a:ea typeface="DejaVu Sans"/>
              </a:rPr>
              <a:t>  rispondente agli obiettivi e ai traguardi di</a:t>
            </a:r>
            <a:endParaRPr lang="it-IT" sz="1800" b="0" strike="noStrike" spc="-1">
              <a:latin typeface="Arial"/>
            </a:endParaRPr>
          </a:p>
          <a:p>
            <a:pPr>
              <a:lnSpc>
                <a:spcPct val="100000"/>
              </a:lnSpc>
            </a:pPr>
            <a:r>
              <a:rPr lang="it-IT" sz="1800" b="0" strike="noStrike" spc="-1">
                <a:solidFill>
                  <a:srgbClr val="000000"/>
                </a:solidFill>
                <a:latin typeface="Arial"/>
                <a:ea typeface="DejaVu Sans"/>
              </a:rPr>
              <a:t>apprendimento degli studenti e aderente alle esigenze del territorio, progetta</a:t>
            </a:r>
            <a:endParaRPr lang="it-IT" sz="1800" b="0" strike="noStrike" spc="-1">
              <a:latin typeface="Arial"/>
            </a:endParaRPr>
          </a:p>
          <a:p>
            <a:pPr>
              <a:lnSpc>
                <a:spcPct val="100000"/>
              </a:lnSpc>
            </a:pPr>
            <a:r>
              <a:rPr lang="it-IT" sz="1800" b="0" strike="noStrike" spc="-1">
                <a:solidFill>
                  <a:srgbClr val="000000"/>
                </a:solidFill>
                <a:latin typeface="Arial"/>
                <a:ea typeface="DejaVu Sans"/>
              </a:rPr>
              <a:t>attività didattiche coerenti con il curricolo e valuta gli studenti utilizzando criteri e strumenti condivisi.</a:t>
            </a:r>
            <a:endParaRPr lang="it-IT" sz="1800" b="0" strike="noStrike" spc="-1">
              <a:latin typeface="Arial"/>
            </a:endParaRPr>
          </a:p>
          <a:p>
            <a:pPr>
              <a:lnSpc>
                <a:spcPct val="100000"/>
              </a:lnSpc>
            </a:pPr>
            <a:r>
              <a:rPr lang="it-IT" sz="1800" b="1" strike="noStrike" spc="-1">
                <a:solidFill>
                  <a:srgbClr val="000000"/>
                </a:solidFill>
                <a:latin typeface="Arial"/>
                <a:ea typeface="DejaVu Sans"/>
              </a:rPr>
              <a:t>La scuola cura l'inclusione</a:t>
            </a:r>
            <a:r>
              <a:rPr lang="it-IT" sz="1800" b="0" strike="noStrike" spc="-1">
                <a:solidFill>
                  <a:srgbClr val="000000"/>
                </a:solidFill>
                <a:latin typeface="Arial"/>
                <a:ea typeface="DejaVu Sans"/>
              </a:rPr>
              <a:t> degli studenti con bisogni educativi speciali, adotta strategie per promuovere il rispetto e la valorizzazione delle diversità, adegua l'insegnamento ai bisogni formativi di ciascuno studente e realizza percorsi direcupero e di potenziamento per ridurre i divari territoriali (PNRR).</a:t>
            </a:r>
            <a:endParaRPr lang="it-IT" sz="1800" b="0" strike="noStrike" spc="-1">
              <a:latin typeface="Arial"/>
            </a:endParaRPr>
          </a:p>
          <a:p>
            <a:pPr>
              <a:lnSpc>
                <a:spcPct val="100000"/>
              </a:lnSpc>
            </a:pPr>
            <a:r>
              <a:rPr lang="it-IT" sz="1800" b="1" strike="noStrike" spc="-1">
                <a:solidFill>
                  <a:srgbClr val="000000"/>
                </a:solidFill>
                <a:latin typeface="Arial"/>
                <a:ea typeface="DejaVu Sans"/>
              </a:rPr>
              <a:t>La scuola potenzia lo studio</a:t>
            </a:r>
            <a:r>
              <a:rPr lang="it-IT" sz="1800" b="0" strike="noStrike" spc="-1">
                <a:solidFill>
                  <a:srgbClr val="000000"/>
                </a:solidFill>
                <a:latin typeface="Arial"/>
                <a:ea typeface="DejaVu Sans"/>
              </a:rPr>
              <a:t> delle discipline STEM (PNRR)</a:t>
            </a:r>
            <a:endParaRPr lang="it-IT" sz="1800" b="0" strike="noStrike" spc="-1">
              <a:latin typeface="Arial"/>
            </a:endParaRPr>
          </a:p>
          <a:p>
            <a:pPr>
              <a:lnSpc>
                <a:spcPct val="100000"/>
              </a:lnSpc>
            </a:pPr>
            <a:r>
              <a:rPr lang="it-IT" sz="1800" b="1" strike="noStrike" spc="-1">
                <a:solidFill>
                  <a:srgbClr val="000000"/>
                </a:solidFill>
                <a:latin typeface="Arial"/>
                <a:ea typeface="DejaVu Sans"/>
              </a:rPr>
              <a:t>La scuola garantisce la continuità e l’orientamento personale, </a:t>
            </a:r>
            <a:r>
              <a:rPr lang="it-IT" sz="1800" b="0" strike="noStrike" spc="-1">
                <a:solidFill>
                  <a:srgbClr val="000000"/>
                </a:solidFill>
                <a:latin typeface="Arial"/>
                <a:ea typeface="DejaVu Sans"/>
              </a:rPr>
              <a:t>scolastico e professionale degli studenti. Nelle scuole del secondo ciclo, la scuola garantisce anche la realizzazione di adeguati percorsi per le competenze trasversali e per l’orientamento formativo degli studenti. (Linee Guida DM328/22)-</a:t>
            </a:r>
            <a:endParaRPr lang="it-IT" sz="1800" b="0" strike="noStrike" spc="-1">
              <a:latin typeface="Arial"/>
            </a:endParaRPr>
          </a:p>
          <a:p>
            <a:pPr>
              <a:lnSpc>
                <a:spcPct val="100000"/>
              </a:lnSpc>
            </a:pPr>
            <a:r>
              <a:rPr lang="it-IT" sz="1800" b="1" strike="noStrike" spc="-1">
                <a:solidFill>
                  <a:srgbClr val="000000"/>
                </a:solidFill>
                <a:latin typeface="Arial"/>
                <a:ea typeface="DejaVu Sans"/>
              </a:rPr>
              <a:t>La scuola valorizza</a:t>
            </a:r>
            <a:r>
              <a:rPr lang="it-IT" sz="1800" b="0" strike="noStrike" spc="-1">
                <a:solidFill>
                  <a:srgbClr val="000000"/>
                </a:solidFill>
                <a:latin typeface="Arial"/>
                <a:ea typeface="DejaVu Sans"/>
              </a:rPr>
              <a:t> le risorse professionali, promuove percorsi formativi di qualità con metodologie didattiche innovative (PNRR)</a:t>
            </a:r>
            <a:endParaRPr lang="it-IT"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Rettangolo 139"/>
          <p:cNvSpPr/>
          <p:nvPr/>
        </p:nvSpPr>
        <p:spPr>
          <a:xfrm>
            <a:off x="180360" y="424800"/>
            <a:ext cx="8816760" cy="6258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1800" b="0" strike="noStrike" spc="-1">
                <a:latin typeface="Arial"/>
              </a:rPr>
              <a:t>                                    </a:t>
            </a:r>
            <a:r>
              <a:rPr lang="it-IT" sz="2000" b="1" strike="noStrike" spc="-1">
                <a:latin typeface="Times New Roman"/>
              </a:rPr>
              <a:t>PTOF    L'OFFERTA FORMATIVA nello specifico</a:t>
            </a:r>
            <a:endParaRPr lang="it-IT" sz="2000" b="0" strike="noStrike" spc="-1">
              <a:latin typeface="Arial"/>
            </a:endParaRPr>
          </a:p>
          <a:p>
            <a:pPr>
              <a:lnSpc>
                <a:spcPct val="100000"/>
              </a:lnSpc>
            </a:pPr>
            <a:endParaRPr lang="it-IT" sz="2000" b="0" strike="noStrike" spc="-1">
              <a:latin typeface="Arial"/>
            </a:endParaRPr>
          </a:p>
          <a:p>
            <a:pPr>
              <a:lnSpc>
                <a:spcPct val="100000"/>
              </a:lnSpc>
            </a:pPr>
            <a:endParaRPr lang="it-IT" sz="2000" b="0" strike="noStrike" spc="-1">
              <a:latin typeface="Arial"/>
            </a:endParaRPr>
          </a:p>
          <a:p>
            <a:pPr>
              <a:lnSpc>
                <a:spcPct val="100000"/>
              </a:lnSpc>
            </a:pPr>
            <a:endParaRPr lang="it-IT" sz="2000" b="0" strike="noStrike" spc="-1">
              <a:latin typeface="Arial"/>
            </a:endParaRPr>
          </a:p>
          <a:p>
            <a:pPr>
              <a:lnSpc>
                <a:spcPct val="100000"/>
              </a:lnSpc>
            </a:pPr>
            <a:endParaRPr lang="it-IT" sz="2000" b="0" strike="noStrike" spc="-1">
              <a:latin typeface="Arial"/>
            </a:endParaRPr>
          </a:p>
          <a:p>
            <a:pPr>
              <a:lnSpc>
                <a:spcPct val="100000"/>
              </a:lnSpc>
            </a:pPr>
            <a:r>
              <a:rPr lang="it-IT" sz="1800" b="0" strike="noStrike" spc="-1">
                <a:latin typeface="Arial"/>
              </a:rPr>
              <a:t>Traguardi attesi in uscita</a:t>
            </a:r>
          </a:p>
          <a:p>
            <a:pPr>
              <a:lnSpc>
                <a:spcPct val="100000"/>
              </a:lnSpc>
            </a:pPr>
            <a:endParaRPr lang="it-IT" sz="1800" b="0" strike="noStrike" spc="-1">
              <a:latin typeface="Arial"/>
            </a:endParaRPr>
          </a:p>
          <a:p>
            <a:pPr>
              <a:lnSpc>
                <a:spcPct val="100000"/>
              </a:lnSpc>
            </a:pPr>
            <a:r>
              <a:rPr lang="it-IT" sz="1800" b="0" strike="noStrike" spc="-1">
                <a:latin typeface="Arial"/>
              </a:rPr>
              <a:t>Insegnamenti e quadri orario</a:t>
            </a:r>
          </a:p>
          <a:p>
            <a:pPr>
              <a:lnSpc>
                <a:spcPct val="100000"/>
              </a:lnSpc>
            </a:pPr>
            <a:endParaRPr lang="it-IT" sz="1800" b="0" strike="noStrike" spc="-1">
              <a:latin typeface="Arial"/>
            </a:endParaRPr>
          </a:p>
          <a:p>
            <a:pPr>
              <a:lnSpc>
                <a:spcPct val="100000"/>
              </a:lnSpc>
            </a:pPr>
            <a:r>
              <a:rPr lang="it-IT" sz="1800" b="0" strike="noStrike" spc="-1">
                <a:latin typeface="Arial"/>
              </a:rPr>
              <a:t>Curricolo di Istituto</a:t>
            </a:r>
          </a:p>
          <a:p>
            <a:pPr>
              <a:lnSpc>
                <a:spcPct val="100000"/>
              </a:lnSpc>
            </a:pPr>
            <a:endParaRPr lang="it-IT" sz="1800" b="0" strike="noStrike" spc="-1">
              <a:latin typeface="Arial"/>
            </a:endParaRPr>
          </a:p>
          <a:p>
            <a:pPr>
              <a:lnSpc>
                <a:spcPct val="100000"/>
              </a:lnSpc>
            </a:pPr>
            <a:r>
              <a:rPr lang="it-IT" sz="1800" b="0" strike="noStrike" spc="-1">
                <a:latin typeface="Arial"/>
              </a:rPr>
              <a:t>Azioni per lo sviluppo delle competenze STEM -</a:t>
            </a:r>
            <a:r>
              <a:rPr lang="it-IT" sz="1800" b="0" strike="noStrike" cap="all" spc="-1">
                <a:solidFill>
                  <a:srgbClr val="F10D0C"/>
                </a:solidFill>
                <a:latin typeface="Arial"/>
              </a:rPr>
              <a:t>NEW PNRR</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F10D0C"/>
                </a:solidFill>
                <a:latin typeface="Arial"/>
                <a:ea typeface="Microsoft YaHei"/>
              </a:rPr>
              <a:t>Moduli di orientamento formativo   </a:t>
            </a:r>
            <a:r>
              <a:rPr lang="it-IT" sz="1800" b="0" strike="noStrike" cap="all" spc="-1">
                <a:solidFill>
                  <a:srgbClr val="F10D0C"/>
                </a:solidFill>
                <a:latin typeface="Arial"/>
                <a:ea typeface="Microsoft YaHei"/>
              </a:rPr>
              <a:t>NEW PNRR</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F10D0C"/>
                </a:solidFill>
                <a:latin typeface="Arial"/>
                <a:ea typeface="Microsoft YaHei"/>
              </a:rPr>
              <a:t>Iniziative di ampliamento dell'offerta formativa</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F10D0C"/>
                </a:solidFill>
                <a:latin typeface="Arial"/>
                <a:ea typeface="Microsoft YaHei"/>
              </a:rPr>
              <a:t>Attività previste per favorire la Transizione ecologica , culturale e digitale </a:t>
            </a:r>
            <a:r>
              <a:rPr lang="it-IT" sz="1800" b="0" strike="noStrike" cap="all" spc="-1">
                <a:solidFill>
                  <a:srgbClr val="F10D0C"/>
                </a:solidFill>
                <a:latin typeface="Arial"/>
                <a:ea typeface="Microsoft YaHei"/>
              </a:rPr>
              <a:t>NEW PNRR</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F10D0C"/>
                </a:solidFill>
                <a:latin typeface="Arial"/>
                <a:ea typeface="Microsoft YaHei"/>
              </a:rPr>
              <a:t>Attività previste in relazione al PNSD</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F10D0C"/>
                </a:solidFill>
                <a:latin typeface="Arial"/>
                <a:ea typeface="Microsoft YaHei"/>
              </a:rPr>
              <a:t>Valutazione degli apprendimenti</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F10D0C"/>
                </a:solidFill>
                <a:latin typeface="Arial"/>
                <a:ea typeface="Microsoft YaHei"/>
              </a:rPr>
              <a:t>Azioni della Scuola per l'inclusione scolastica</a:t>
            </a:r>
            <a:endParaRPr lang="it-IT" sz="1800" b="0" strike="noStrike" spc="-1">
              <a:latin typeface="Arial"/>
            </a:endParaRPr>
          </a:p>
        </p:txBody>
      </p:sp>
      <p:sp>
        <p:nvSpPr>
          <p:cNvPr id="141" name="Rettangolo 140"/>
          <p:cNvSpPr/>
          <p:nvPr/>
        </p:nvSpPr>
        <p:spPr>
          <a:xfrm>
            <a:off x="141840" y="882360"/>
            <a:ext cx="8726400" cy="601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1800" b="0" u="sng" strike="noStrike" spc="-1">
                <a:solidFill>
                  <a:srgbClr val="EA5A0C"/>
                </a:solidFill>
                <a:uFillTx/>
                <a:latin typeface="Arial"/>
                <a:hlinkClick r:id="rId2"/>
              </a:rPr>
              <a:t>https://cercalatuascuola.istruzione.it/cercalatuascuola/istituti/PVIC80800Q/ic-robbio/ptof/</a:t>
            </a:r>
            <a:endParaRPr lang="it-IT" sz="1800" b="0" strike="noStrike" spc="-1">
              <a:latin typeface="Arial"/>
            </a:endParaRPr>
          </a:p>
          <a:p>
            <a:pPr>
              <a:lnSpc>
                <a:spcPct val="100000"/>
              </a:lnSpc>
            </a:pPr>
            <a:endParaRPr lang="it-IT"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 name="Figura a mano libera: forma 125_1"/>
          <p:cNvSpPr/>
          <p:nvPr/>
        </p:nvSpPr>
        <p:spPr>
          <a:xfrm>
            <a:off x="307800" y="378000"/>
            <a:ext cx="8721720" cy="1099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sp>
      <p:sp>
        <p:nvSpPr>
          <p:cNvPr id="143" name="Figura a mano libera: forma 126_1"/>
          <p:cNvSpPr/>
          <p:nvPr/>
        </p:nvSpPr>
        <p:spPr>
          <a:xfrm>
            <a:off x="325440" y="1440000"/>
            <a:ext cx="8312400" cy="4978800"/>
          </a:xfrm>
          <a:custGeom>
            <a:avLst/>
            <a:gdLst/>
            <a:ahLst/>
            <a:cxnLst/>
            <a:rect l="l" t="t" r="r" b="b"/>
            <a:pathLst>
              <a:path w="21600" h="21600">
                <a:moveTo>
                  <a:pt x="0" y="0"/>
                </a:moveTo>
                <a:lnTo>
                  <a:pt x="21600" y="0"/>
                </a:lnTo>
                <a:lnTo>
                  <a:pt x="21600" y="21600"/>
                </a:lnTo>
                <a:lnTo>
                  <a:pt x="0" y="21600"/>
                </a:lnTo>
                <a:lnTo>
                  <a:pt x="0" y="0"/>
                </a:lnTo>
                <a:close/>
              </a:path>
            </a:pathLst>
          </a:custGeom>
          <a:gradFill rotWithShape="0">
            <a:gsLst>
              <a:gs pos="0">
                <a:srgbClr val="FEFCF5"/>
              </a:gs>
              <a:gs pos="100000">
                <a:srgbClr val="F6E1A2"/>
              </a:gs>
            </a:gsLst>
            <a:lin ang="5400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90000"/>
              </a:lnSpc>
              <a:spcBef>
                <a:spcPts val="748"/>
              </a:spcBef>
              <a:tabLst>
                <a:tab pos="685800" algn="l"/>
                <a:tab pos="1371600" algn="l"/>
                <a:tab pos="2057400" algn="l"/>
                <a:tab pos="2743200" algn="l"/>
                <a:tab pos="3429000" algn="l"/>
                <a:tab pos="4114800" algn="l"/>
                <a:tab pos="4800600" algn="l"/>
                <a:tab pos="5486400" algn="l"/>
                <a:tab pos="6172200" algn="l"/>
                <a:tab pos="6858000" algn="l"/>
                <a:tab pos="7543800" algn="l"/>
                <a:tab pos="8229600" algn="l"/>
                <a:tab pos="8915400" algn="l"/>
                <a:tab pos="9601200" algn="l"/>
                <a:tab pos="10287000" algn="l"/>
                <a:tab pos="10331280" algn="l"/>
                <a:tab pos="10780560" algn="l"/>
                <a:tab pos="10782000" algn="l"/>
              </a:tabLst>
            </a:pPr>
            <a:endParaRPr lang="it-IT" sz="1800" b="0" strike="noStrike" spc="-1">
              <a:latin typeface="Arial"/>
            </a:endParaRPr>
          </a:p>
          <a:p>
            <a:pPr marL="171360" indent="-164880">
              <a:lnSpc>
                <a:spcPct val="90000"/>
              </a:lnSpc>
              <a:spcBef>
                <a:spcPts val="748"/>
              </a:spcBef>
              <a:tabLst>
                <a:tab pos="0" algn="l"/>
              </a:tabLst>
            </a:pPr>
            <a:endParaRPr lang="it-IT" sz="1800" b="0" strike="noStrike" spc="-1">
              <a:latin typeface="Arial"/>
            </a:endParaRPr>
          </a:p>
        </p:txBody>
      </p:sp>
      <p:sp>
        <p:nvSpPr>
          <p:cNvPr id="144" name="CasellaDiTesto 60"/>
          <p:cNvSpPr/>
          <p:nvPr/>
        </p:nvSpPr>
        <p:spPr>
          <a:xfrm>
            <a:off x="576000" y="685800"/>
            <a:ext cx="8061840" cy="3812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endParaRPr lang="it-IT" sz="1800" b="0" strike="noStrike" spc="-1">
              <a:latin typeface="Arial"/>
            </a:endParaRPr>
          </a:p>
          <a:p>
            <a:pPr algn="ctr">
              <a:lnSpc>
                <a:spcPct val="100000"/>
              </a:lnSpc>
            </a:pPr>
            <a:r>
              <a:rPr lang="it-IT" sz="1800" b="1" strike="noStrike" spc="-1">
                <a:solidFill>
                  <a:srgbClr val="000000"/>
                </a:solidFill>
                <a:latin typeface="Arial"/>
                <a:ea typeface="DejaVu Sans"/>
              </a:rPr>
              <a:t>Le nostre Priorita' e Traguardi sono orientati agli Esiti degli studenti</a:t>
            </a:r>
            <a:endParaRPr lang="it-IT" sz="1800" b="0" strike="noStrike" spc="-1">
              <a:latin typeface="Arial"/>
            </a:endParaRPr>
          </a:p>
          <a:p>
            <a:pPr>
              <a:lnSpc>
                <a:spcPct val="100000"/>
              </a:lnSpc>
            </a:pPr>
            <a:endParaRPr lang="it-IT" sz="1800" b="0" strike="noStrike" spc="-1">
              <a:latin typeface="Arial"/>
            </a:endParaRPr>
          </a:p>
          <a:p>
            <a:pPr>
              <a:lnSpc>
                <a:spcPct val="100000"/>
              </a:lnSpc>
            </a:pPr>
            <a:endParaRPr lang="it-IT" sz="1800" b="0" strike="noStrike" spc="-1">
              <a:latin typeface="Arial"/>
            </a:endParaRPr>
          </a:p>
          <a:p>
            <a:pPr>
              <a:lnSpc>
                <a:spcPct val="100000"/>
              </a:lnSpc>
            </a:pPr>
            <a:endParaRPr lang="it-IT" sz="1800" b="0" strike="noStrike" spc="-1">
              <a:latin typeface="Arial"/>
            </a:endParaRPr>
          </a:p>
        </p:txBody>
      </p:sp>
      <p:sp>
        <p:nvSpPr>
          <p:cNvPr id="145" name="CasellaDiTesto 61"/>
          <p:cNvSpPr/>
          <p:nvPr/>
        </p:nvSpPr>
        <p:spPr>
          <a:xfrm>
            <a:off x="180000" y="1326600"/>
            <a:ext cx="8721720" cy="5356080"/>
          </a:xfrm>
          <a:prstGeom prst="rect">
            <a:avLst/>
          </a:prstGeom>
          <a:solidFill>
            <a:schemeClr val="bg1"/>
          </a:soli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it-IT" sz="1800" b="0" strike="noStrike" spc="-1">
                <a:solidFill>
                  <a:srgbClr val="FF0000"/>
                </a:solidFill>
                <a:latin typeface="Arial"/>
                <a:ea typeface="DejaVu Sans"/>
              </a:rPr>
              <a:t>Intervenire </a:t>
            </a:r>
            <a:r>
              <a:rPr lang="it-IT" sz="1800" b="0" strike="noStrike" spc="-1">
                <a:solidFill>
                  <a:srgbClr val="000000"/>
                </a:solidFill>
                <a:latin typeface="Arial"/>
                <a:ea typeface="DejaVu Sans"/>
              </a:rPr>
              <a:t>per ridurre il divario territoriale e la dispersione scolastica.</a:t>
            </a:r>
            <a:endParaRPr lang="it-IT" sz="1800" b="0" strike="noStrike" spc="-1">
              <a:latin typeface="Arial"/>
            </a:endParaRPr>
          </a:p>
          <a:p>
            <a:pPr>
              <a:lnSpc>
                <a:spcPct val="100000"/>
              </a:lnSpc>
            </a:pPr>
            <a:r>
              <a:rPr lang="it-IT" sz="1800" b="0" strike="noStrike" spc="-1">
                <a:solidFill>
                  <a:srgbClr val="6EA52D"/>
                </a:solidFill>
                <a:latin typeface="Arial"/>
                <a:ea typeface="DejaVu Sans"/>
              </a:rPr>
              <a:t>Potenziare</a:t>
            </a:r>
            <a:r>
              <a:rPr lang="it-IT" sz="1800" b="0" strike="noStrike" spc="-1">
                <a:solidFill>
                  <a:srgbClr val="000000"/>
                </a:solidFill>
                <a:latin typeface="Arial"/>
                <a:ea typeface="DejaVu Sans"/>
              </a:rPr>
              <a:t> le competenze di base, con particolare attenzione agli studenti fragili. </a:t>
            </a:r>
            <a:r>
              <a:rPr lang="it-IT" sz="1800" b="0" strike="noStrike" spc="-1">
                <a:solidFill>
                  <a:srgbClr val="0A6A94"/>
                </a:solidFill>
                <a:latin typeface="Arial"/>
                <a:ea typeface="DejaVu Sans"/>
              </a:rPr>
              <a:t>Promuovere</a:t>
            </a:r>
            <a:r>
              <a:rPr lang="it-IT" sz="1800" b="0" strike="noStrike" spc="-1">
                <a:solidFill>
                  <a:srgbClr val="000000"/>
                </a:solidFill>
                <a:latin typeface="Arial"/>
                <a:ea typeface="DejaVu Sans"/>
              </a:rPr>
              <a:t> il successo formativo tramite un approccio globale, integrato e inclusivo con particolare attenzione all'innovazione didattica e alle azioni previste dal PNRR.</a:t>
            </a:r>
            <a:endParaRPr lang="it-IT" sz="1800" b="0" strike="noStrike" spc="-1">
              <a:latin typeface="Arial"/>
            </a:endParaRPr>
          </a:p>
          <a:p>
            <a:pPr algn="ctr">
              <a:lnSpc>
                <a:spcPct val="100000"/>
              </a:lnSpc>
            </a:pPr>
            <a:r>
              <a:rPr lang="it-IT" sz="1800" b="0" strike="noStrike" spc="-1">
                <a:solidFill>
                  <a:srgbClr val="000000"/>
                </a:solidFill>
                <a:latin typeface="Arial"/>
                <a:ea typeface="DejaVu Sans"/>
              </a:rPr>
              <a:t> </a:t>
            </a:r>
            <a:r>
              <a:rPr lang="it-IT" sz="1800" b="1" strike="noStrike" spc="-1">
                <a:solidFill>
                  <a:srgbClr val="000000"/>
                </a:solidFill>
                <a:latin typeface="Arial"/>
                <a:ea typeface="DejaVu Sans"/>
              </a:rPr>
              <a:t>IN CHE MODO?</a:t>
            </a:r>
            <a:endParaRPr lang="it-IT" sz="1800" b="0" strike="noStrike" spc="-1">
              <a:latin typeface="Arial"/>
            </a:endParaRPr>
          </a:p>
          <a:p>
            <a:pPr>
              <a:lnSpc>
                <a:spcPct val="100000"/>
              </a:lnSpc>
            </a:pPr>
            <a:r>
              <a:rPr lang="it-IT" sz="1800" b="0" strike="noStrike" spc="-1">
                <a:solidFill>
                  <a:srgbClr val="000000"/>
                </a:solidFill>
                <a:latin typeface="Arial"/>
                <a:ea typeface="DejaVu Sans"/>
              </a:rPr>
              <a:t>Implementando la realizzazione del curricolo verticale attraverso la costituzione dei dipartimenti disciplinari verticali, la realizzazione di prove comuni e griglie valutative oggettive a garanzia della trasparenza ed equità.</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Trasformando le aule scolastiche in ambienti di apprendimento innovativi.</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Progettando percorsi didattici di recupero, in orario curricolare ed extracurricolare, con incentivi di potenziamento delle competenze di base.</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Prevedendo la creazione di una rete di rapporti internazionali, un piano di internazionalizzazione a livello di istituzione scolastica.</a:t>
            </a:r>
            <a:endParaRPr lang="it-IT" sz="1800" b="0" strike="noStrike" spc="-1">
              <a:latin typeface="Arial"/>
            </a:endParaRPr>
          </a:p>
          <a:p>
            <a:pPr>
              <a:lnSpc>
                <a:spcPct val="100000"/>
              </a:lnSpc>
            </a:pPr>
            <a:endParaRPr lang="it-IT" sz="1800" b="0" strike="noStrike" spc="-1">
              <a:latin typeface="Arial"/>
            </a:endParaRPr>
          </a:p>
          <a:p>
            <a:pPr>
              <a:lnSpc>
                <a:spcPct val="100000"/>
              </a:lnSpc>
            </a:pPr>
            <a:r>
              <a:rPr lang="it-IT" sz="1800" b="0" strike="noStrike" spc="-1">
                <a:solidFill>
                  <a:srgbClr val="000000"/>
                </a:solidFill>
                <a:latin typeface="Arial"/>
                <a:ea typeface="DejaVu Sans"/>
              </a:rPr>
              <a:t>Attraverso la partecipazione attiva delle famiglie e delle agenzie presenti sul territorio</a:t>
            </a:r>
            <a:endParaRPr lang="it-IT" sz="1800" b="0" strike="noStrike" spc="-1">
              <a:latin typeface="Arial"/>
            </a:endParaRPr>
          </a:p>
          <a:p>
            <a:pPr algn="ctr">
              <a:lnSpc>
                <a:spcPct val="100000"/>
              </a:lnSpc>
            </a:pPr>
            <a:endParaRPr lang="it-IT" sz="1800" b="0" strike="noStrike" spc="-1">
              <a:latin typeface="Arial"/>
            </a:endParaRPr>
          </a:p>
          <a:p>
            <a:pPr algn="ctr">
              <a:lnSpc>
                <a:spcPct val="100000"/>
              </a:lnSpc>
            </a:pPr>
            <a:endParaRPr lang="it-IT" sz="1800" b="0" strike="noStrike" spc="-1">
              <a:latin typeface="Arial"/>
            </a:endParaRPr>
          </a:p>
          <a:p>
            <a:pPr algn="ctr">
              <a:lnSpc>
                <a:spcPct val="100000"/>
              </a:lnSpc>
            </a:pPr>
            <a:endParaRPr lang="it-IT" sz="1800" b="0" strike="noStrike" spc="-1">
              <a:latin typeface="Arial"/>
            </a:endParaRPr>
          </a:p>
          <a:p>
            <a:pPr>
              <a:lnSpc>
                <a:spcPct val="100000"/>
              </a:lnSpc>
            </a:pPr>
            <a:endParaRPr lang="it-IT"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Google Shape;109;p17"/>
          <p:cNvSpPr/>
          <p:nvPr/>
        </p:nvSpPr>
        <p:spPr>
          <a:xfrm>
            <a:off x="430200" y="160920"/>
            <a:ext cx="8830440" cy="74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it-IT" sz="4400" b="0" strike="noStrike" spc="-1">
                <a:solidFill>
                  <a:srgbClr val="000000"/>
                </a:solidFill>
                <a:latin typeface="Calibri"/>
                <a:ea typeface="Calibri"/>
              </a:rPr>
              <a:t>SCELTE STRATEGICHE (dal RAV)</a:t>
            </a:r>
            <a:endParaRPr lang="it-IT" sz="4400" b="0" strike="noStrike" spc="-1">
              <a:latin typeface="Arial"/>
            </a:endParaRPr>
          </a:p>
        </p:txBody>
      </p:sp>
      <p:sp>
        <p:nvSpPr>
          <p:cNvPr id="147" name="Google Shape;110;p17"/>
          <p:cNvSpPr/>
          <p:nvPr/>
        </p:nvSpPr>
        <p:spPr>
          <a:xfrm>
            <a:off x="356040" y="829440"/>
            <a:ext cx="8355600" cy="5865120"/>
          </a:xfrm>
          <a:prstGeom prst="rect">
            <a:avLst/>
          </a:prstGeom>
          <a:gradFill rotWithShape="0">
            <a:gsLst>
              <a:gs pos="0">
                <a:srgbClr val="FFCFA8"/>
              </a:gs>
              <a:gs pos="100000">
                <a:srgbClr val="FFEBD9"/>
              </a:gs>
            </a:gsLst>
            <a:lin ang="16194000"/>
          </a:grad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80000"/>
              </a:lnSpc>
              <a:tabLst>
                <a:tab pos="0" algn="l"/>
              </a:tabLst>
            </a:pPr>
            <a:endParaRPr lang="it-IT" sz="1800" b="0" strike="noStrike" spc="-1">
              <a:latin typeface="Arial"/>
            </a:endParaRPr>
          </a:p>
          <a:p>
            <a:pPr marL="343080" indent="-339120" algn="ctr">
              <a:lnSpc>
                <a:spcPct val="80000"/>
              </a:lnSpc>
              <a:spcBef>
                <a:spcPts val="400"/>
              </a:spcBef>
              <a:buClr>
                <a:srgbClr val="000000"/>
              </a:buClr>
              <a:buFont typeface="Arial"/>
              <a:buChar char="•"/>
              <a:tabLst>
                <a:tab pos="0" algn="l"/>
              </a:tabLst>
            </a:pPr>
            <a:r>
              <a:rPr lang="it-IT" sz="2400" b="1" strike="noStrike" spc="-1">
                <a:solidFill>
                  <a:srgbClr val="000000"/>
                </a:solidFill>
                <a:latin typeface="Calibri"/>
                <a:ea typeface="Calibri"/>
              </a:rPr>
              <a:t>Sviluppare la cultura dell'accoglienza e dell'inclusione, educando alla convivenza, alla collaborazione, all'accettazione ed al rispetto della diversità.</a:t>
            </a:r>
            <a:endParaRPr lang="it-IT" sz="2400" b="0" strike="noStrike" spc="-1">
              <a:latin typeface="Arial"/>
            </a:endParaRPr>
          </a:p>
          <a:p>
            <a:pPr marL="343080" indent="-212040" algn="ctr">
              <a:lnSpc>
                <a:spcPct val="80000"/>
              </a:lnSpc>
              <a:spcBef>
                <a:spcPts val="400"/>
              </a:spcBef>
              <a:tabLst>
                <a:tab pos="0" algn="l"/>
              </a:tabLst>
            </a:pPr>
            <a:endParaRPr lang="it-IT" sz="2400" b="0" strike="noStrike" spc="-1">
              <a:latin typeface="Arial"/>
            </a:endParaRPr>
          </a:p>
          <a:p>
            <a:pPr marL="343080" indent="-339120" algn="ctr">
              <a:lnSpc>
                <a:spcPct val="80000"/>
              </a:lnSpc>
              <a:spcBef>
                <a:spcPts val="400"/>
              </a:spcBef>
              <a:buClr>
                <a:srgbClr val="000000"/>
              </a:buClr>
              <a:buFont typeface="Arial"/>
              <a:buChar char="•"/>
              <a:tabLst>
                <a:tab pos="0" algn="l"/>
              </a:tabLst>
            </a:pPr>
            <a:r>
              <a:rPr lang="it-IT" sz="2400" b="1" strike="noStrike" spc="-1">
                <a:solidFill>
                  <a:srgbClr val="000000"/>
                </a:solidFill>
                <a:latin typeface="Calibri"/>
                <a:ea typeface="Calibri"/>
              </a:rPr>
              <a:t>Innalzare i livelli di istruzione e di competenza degli studenti, rispettando tempi e stili di apprendimento, in un'ottica di inclusione e di personalizzazione dei percorsi finalizzata alla prevenzione della dispersione scolastica ed alla valorizzazione delle eccellenze.</a:t>
            </a:r>
            <a:endParaRPr lang="it-IT" sz="2400" b="0" strike="noStrike" spc="-1">
              <a:latin typeface="Arial"/>
            </a:endParaRPr>
          </a:p>
          <a:p>
            <a:pPr algn="ctr">
              <a:lnSpc>
                <a:spcPct val="80000"/>
              </a:lnSpc>
              <a:spcBef>
                <a:spcPts val="400"/>
              </a:spcBef>
              <a:tabLst>
                <a:tab pos="0" algn="l"/>
              </a:tabLst>
            </a:pPr>
            <a:endParaRPr lang="it-IT" sz="2400" b="0" strike="noStrike" spc="-1">
              <a:latin typeface="Arial"/>
            </a:endParaRPr>
          </a:p>
          <a:p>
            <a:pPr marL="343080" indent="-339120" algn="ctr">
              <a:lnSpc>
                <a:spcPct val="80000"/>
              </a:lnSpc>
              <a:spcBef>
                <a:spcPts val="400"/>
              </a:spcBef>
              <a:buClr>
                <a:srgbClr val="000000"/>
              </a:buClr>
              <a:buFont typeface="Arial"/>
              <a:buChar char="•"/>
              <a:tabLst>
                <a:tab pos="0" algn="l"/>
              </a:tabLst>
            </a:pPr>
            <a:r>
              <a:rPr lang="it-IT" sz="2400" b="1" strike="noStrike" spc="-1">
                <a:solidFill>
                  <a:srgbClr val="000000"/>
                </a:solidFill>
                <a:latin typeface="Calibri"/>
                <a:ea typeface="Calibri"/>
              </a:rPr>
              <a:t>Innovare le metodologie al fine di favorire la motivazione allo studio, realizzando un modello di scuola che sia laboratorio permanente di ricerca e di sperimentazione, in cui gli alunni partecipino in modo attivo alla costruzione delle proprie competenze.</a:t>
            </a:r>
            <a:endParaRPr lang="it-IT" sz="2400" b="0" strike="noStrike" spc="-1">
              <a:latin typeface="Arial"/>
            </a:endParaRPr>
          </a:p>
          <a:p>
            <a:pPr algn="ctr">
              <a:lnSpc>
                <a:spcPct val="80000"/>
              </a:lnSpc>
              <a:spcBef>
                <a:spcPts val="400"/>
              </a:spcBef>
              <a:tabLst>
                <a:tab pos="0" algn="l"/>
              </a:tabLst>
            </a:pPr>
            <a:endParaRPr lang="it-IT" sz="2400" b="0" strike="noStrike" spc="-1">
              <a:latin typeface="Arial"/>
            </a:endParaRPr>
          </a:p>
          <a:p>
            <a:pPr marL="343080" indent="-339120" algn="ctr">
              <a:lnSpc>
                <a:spcPct val="80000"/>
              </a:lnSpc>
              <a:spcBef>
                <a:spcPts val="400"/>
              </a:spcBef>
              <a:buClr>
                <a:srgbClr val="000000"/>
              </a:buClr>
              <a:buFont typeface="Arial"/>
              <a:buChar char="•"/>
              <a:tabLst>
                <a:tab pos="0" algn="l"/>
              </a:tabLst>
            </a:pPr>
            <a:r>
              <a:rPr lang="it-IT" sz="2400" b="0" u="sng" strike="noStrike" spc="-1">
                <a:solidFill>
                  <a:srgbClr val="EA5A0C"/>
                </a:solidFill>
                <a:uFillTx/>
                <a:latin typeface="Calibri"/>
                <a:ea typeface="Calibri"/>
                <a:hlinkClick r:id="rId2"/>
              </a:rPr>
              <a:t>http://www.cercalatuascuola.istruzione.it</a:t>
            </a:r>
            <a:endParaRPr lang="it-IT" sz="2400" b="0" strike="noStrike" spc="-1">
              <a:latin typeface="Arial"/>
            </a:endParaRPr>
          </a:p>
          <a:p>
            <a:pPr marL="343080" indent="-339120" algn="ctr">
              <a:lnSpc>
                <a:spcPct val="80000"/>
              </a:lnSpc>
              <a:spcBef>
                <a:spcPts val="400"/>
              </a:spcBef>
              <a:buClr>
                <a:srgbClr val="000000"/>
              </a:buClr>
              <a:buFont typeface="Arial"/>
              <a:buChar char="•"/>
              <a:tabLst>
                <a:tab pos="0" algn="l"/>
              </a:tabLst>
            </a:pPr>
            <a:r>
              <a:rPr lang="it-IT" sz="2400" b="0" strike="noStrike" spc="-1">
                <a:solidFill>
                  <a:srgbClr val="000000"/>
                </a:solidFill>
                <a:latin typeface="Calibri"/>
                <a:ea typeface="Calibri"/>
              </a:rPr>
              <a:t> inserisci il codice della scuola PVIC80800Q e </a:t>
            </a:r>
            <a:r>
              <a:rPr lang="it-IT" sz="2400" b="1" strike="noStrike" spc="-1">
                <a:solidFill>
                  <a:srgbClr val="FF0000"/>
                </a:solidFill>
                <a:latin typeface="Calibri"/>
                <a:ea typeface="Calibri"/>
              </a:rPr>
              <a:t>Naviga il RAV</a:t>
            </a:r>
            <a:br/>
            <a:r>
              <a:rPr lang="it-IT" sz="2400" b="0" strike="noStrike" spc="-1">
                <a:solidFill>
                  <a:srgbClr val="000000"/>
                </a:solidFill>
                <a:latin typeface="Calibri"/>
                <a:ea typeface="Calibri"/>
              </a:rPr>
              <a:t> </a:t>
            </a:r>
            <a:endParaRPr lang="it-IT" sz="2400" b="0" strike="noStrike" spc="-1">
              <a:latin typeface="Arial"/>
            </a:endParaRPr>
          </a:p>
        </p:txBody>
      </p:sp>
      <p:pic>
        <p:nvPicPr>
          <p:cNvPr id="148" name="Immagine 1"/>
          <p:cNvPicPr/>
          <p:nvPr/>
        </p:nvPicPr>
        <p:blipFill>
          <a:blip r:embed="rId3"/>
          <a:stretch/>
        </p:blipFill>
        <p:spPr>
          <a:xfrm>
            <a:off x="7641720" y="5560920"/>
            <a:ext cx="1010160" cy="83268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125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Scia di vapore</Template>
  <TotalTime>391</TotalTime>
  <Words>4223</Words>
  <Application>Microsoft Office PowerPoint</Application>
  <PresentationFormat>Presentazione su schermo (4:3)</PresentationFormat>
  <Paragraphs>370</Paragraphs>
  <Slides>40</Slides>
  <Notes>0</Notes>
  <HiddenSlides>0</HiddenSlides>
  <MMClips>0</MMClips>
  <ScaleCrop>false</ScaleCrop>
  <HeadingPairs>
    <vt:vector size="6" baseType="variant">
      <vt:variant>
        <vt:lpstr>Caratteri utilizzati</vt:lpstr>
      </vt:variant>
      <vt:variant>
        <vt:i4>10</vt:i4>
      </vt:variant>
      <vt:variant>
        <vt:lpstr>Tema</vt:lpstr>
      </vt:variant>
      <vt:variant>
        <vt:i4>3</vt:i4>
      </vt:variant>
      <vt:variant>
        <vt:lpstr>Titoli diapositive</vt:lpstr>
      </vt:variant>
      <vt:variant>
        <vt:i4>40</vt:i4>
      </vt:variant>
    </vt:vector>
  </HeadingPairs>
  <TitlesOfParts>
    <vt:vector size="53" baseType="lpstr">
      <vt:lpstr>Arial</vt:lpstr>
      <vt:lpstr>Calibri</vt:lpstr>
      <vt:lpstr>Calibri Light</vt:lpstr>
      <vt:lpstr>Century Gothic</vt:lpstr>
      <vt:lpstr>Harrington</vt:lpstr>
      <vt:lpstr>merriweather</vt:lpstr>
      <vt:lpstr>Symbol</vt:lpstr>
      <vt:lpstr>Times New Roman</vt:lpstr>
      <vt:lpstr>var(--highlight-font-family)</vt:lpstr>
      <vt:lpstr>Wingdings</vt:lpstr>
      <vt:lpstr>Office Theme</vt:lpstr>
      <vt:lpstr>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ISTITUTO SCOLASTICO COMPRENSIVO DI ROBBIO  ISCRIZIONI 2018- 2019</dc:title>
  <dc:subject/>
  <dc:creator>Utente</dc:creator>
  <dc:description/>
  <cp:lastModifiedBy>Di Benedetto Maria</cp:lastModifiedBy>
  <cp:revision>179</cp:revision>
  <dcterms:modified xsi:type="dcterms:W3CDTF">2024-01-04T11:04:07Z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25</vt:i4>
  </property>
  <property fmtid="{D5CDD505-2E9C-101B-9397-08002B2CF9AE}" pid="3" name="PresentationFormat">
    <vt:lpwstr>Presentazione su schermo (4:3)</vt:lpwstr>
  </property>
  <property fmtid="{D5CDD505-2E9C-101B-9397-08002B2CF9AE}" pid="4" name="Slides">
    <vt:i4>31</vt:i4>
  </property>
</Properties>
</file>